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x="18288000" cy="10287000"/>
  <p:notesSz cx="6858000" cy="9144000"/>
  <p:embeddedFontLst>
    <p:embeddedFont>
      <p:font typeface="Abril Fatface" charset="1" panose="02000503000000020003"/>
      <p:regular r:id="rId90"/>
    </p:embeddedFont>
    <p:embeddedFont>
      <p:font typeface="League Spartan" charset="1" panose="00000800000000000000"/>
      <p:regular r:id="rId91"/>
    </p:embeddedFont>
    <p:embeddedFont>
      <p:font typeface="Glacial Indifference Bold" charset="1" panose="00000800000000000000"/>
      <p:regular r:id="rId92"/>
    </p:embeddedFont>
    <p:embeddedFont>
      <p:font typeface="Glacial Indifference" charset="1" panose="00000000000000000000"/>
      <p:regular r:id="rId93"/>
    </p:embeddedFont>
    <p:embeddedFont>
      <p:font typeface="Abril Fatface Italics" charset="1" panose="02000503000000020003"/>
      <p:regular r:id="rId94"/>
    </p:embeddedFont>
    <p:embeddedFont>
      <p:font typeface="Glacial Indifference Italics" charset="1" panose="00000000000000000000"/>
      <p:regular r:id="rId95"/>
    </p:embeddedFont>
    <p:embeddedFont>
      <p:font typeface="Glacial Indifference Bold Italics" charset="1" panose="00000800000000000000"/>
      <p:regular r:id="rId9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18" Target="https://datausa.io/profile/geo/orange-ca/#:~:text=Orange%2C%20CA%20is%20home%20to,any%20other%20race%20or%20ethnicity" TargetMode="External" Type="http://schemas.openxmlformats.org/officeDocument/2006/relationships/hyperlink"/><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18" Target="https://datausa.io/profile/geo/orange-ca/#:~:text=Orange%2C%20CA%20is%20home%20to,any%20other%20race%20or%20ethnicity" TargetMode="External" Type="http://schemas.openxmlformats.org/officeDocument/2006/relationships/hyperlink"/><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https://docs.google.com/spreadsheets/d/1A4DOCagWo4o8J1B22J0ebMtNFHDJsAppj3wszVB8d0g/edit?usp=sharing" TargetMode="External" Type="http://schemas.openxmlformats.org/officeDocument/2006/relationships/hyperlink"/><Relationship Id="rId5" Target="../media/image21.png" Type="http://schemas.openxmlformats.org/officeDocument/2006/relationships/image"/><Relationship Id="rId6"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https://www.coursera.org/lecture/data-preparation/what-is-bad-data-lHirM"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https://www.coursera.org/lecture/data-preparation/what-is-bad-data-lHirM"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https://www.coursera.org/lecture/data-preparation/what-is-bad-data-lHirM"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slide16.xml" Type="http://schemas.openxmlformats.org/officeDocument/2006/relationships/slide"/><Relationship Id="rId11" Target="slide18.xml" Type="http://schemas.openxmlformats.org/officeDocument/2006/relationships/slide"/><Relationship Id="rId12" Target="slide20.xml" Type="http://schemas.openxmlformats.org/officeDocument/2006/relationships/slide"/><Relationship Id="rId13" Target="slide21.xml" Type="http://schemas.openxmlformats.org/officeDocument/2006/relationships/slide"/><Relationship Id="rId2" Target="slide6.xml" Type="http://schemas.openxmlformats.org/officeDocument/2006/relationships/slide"/><Relationship Id="rId3" Target="slide8.xml" Type="http://schemas.openxmlformats.org/officeDocument/2006/relationships/slide"/><Relationship Id="rId4" Target="slide9.xml" Type="http://schemas.openxmlformats.org/officeDocument/2006/relationships/slide"/><Relationship Id="rId5" Target="slide11.xml" Type="http://schemas.openxmlformats.org/officeDocument/2006/relationships/slide"/><Relationship Id="rId6" Target="slide13.xml" Type="http://schemas.openxmlformats.org/officeDocument/2006/relationships/slide"/><Relationship Id="rId7" Target="slide17.xml" Type="http://schemas.openxmlformats.org/officeDocument/2006/relationships/slide"/><Relationship Id="rId8" Target="slide14.xml" Type="http://schemas.openxmlformats.org/officeDocument/2006/relationships/slide"/><Relationship Id="rId9" Target="slide15.xml" Type="http://schemas.openxmlformats.org/officeDocument/2006/relationship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http://changelog"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https://www.cityoforange.org/home/showpublisheddocument/4/637696511430870000" TargetMode="External" Type="http://schemas.openxmlformats.org/officeDocument/2006/relationships/hyperlink"/><Relationship Id="rId15" Target="https://datausa.io/profile/geo/orange-ca/" TargetMode="External" Type="http://schemas.openxmlformats.org/officeDocument/2006/relationships/hyperlink"/><Relationship Id="rId2" Target="../media/image19.png" Type="http://schemas.openxmlformats.org/officeDocument/2006/relationships/image"/><Relationship Id="rId3" Target="../media/image20.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cityoforange.org/home/showpublisheddocument/4/637696511430870000" TargetMode="External" Type="http://schemas.openxmlformats.org/officeDocument/2006/relationships/hyperlink"/><Relationship Id="rId11" Target="https://datausa.io/profile/geo/orange-ca/" TargetMode="External" Type="http://schemas.openxmlformats.org/officeDocument/2006/relationships/hyperlink"/><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https://www.cityoforange.org/home/showpublisheddocument/4/637696511430870000" TargetMode="External" Type="http://schemas.openxmlformats.org/officeDocument/2006/relationships/hyperlink"/><Relationship Id="rId9"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https://datausa.io/profile/geo/orange-ca/" TargetMode="External" Type="http://schemas.openxmlformats.org/officeDocument/2006/relationships/hyperlink"/><Relationship Id="rId7" Target="https://www.visitcalifornia.com/places-to-visit/orange/" TargetMode="External" Type="http://schemas.openxmlformats.org/officeDocument/2006/relationships/hyperlink"/></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https://docs.google.com/spreadsheets/d/1A4DOCagWo4o8J1B22J0ebMtNFHDJsAppj3wszVB8d0g/edit?usp=sharing" TargetMode="External" Type="http://schemas.openxmlformats.org/officeDocument/2006/relationships/hyperlink"/><Relationship Id="rId2" Target="../media/image44.png" Type="http://schemas.openxmlformats.org/officeDocument/2006/relationships/image"/><Relationship Id="rId3" Target="../media/image45.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slide31.xml" Type="http://schemas.openxmlformats.org/officeDocument/2006/relationships/slide"/><Relationship Id="rId11" Target="slide42.xml" Type="http://schemas.openxmlformats.org/officeDocument/2006/relationships/slide"/><Relationship Id="rId12" Target="slide43.xml" Type="http://schemas.openxmlformats.org/officeDocument/2006/relationships/slide"/><Relationship Id="rId2" Target="slide23.xml" Type="http://schemas.openxmlformats.org/officeDocument/2006/relationships/slide"/><Relationship Id="rId3" Target="slide24.xml" Type="http://schemas.openxmlformats.org/officeDocument/2006/relationships/slide"/><Relationship Id="rId4" Target="slide28.xml" Type="http://schemas.openxmlformats.org/officeDocument/2006/relationships/slide"/><Relationship Id="rId5" Target="slide25.xml" Type="http://schemas.openxmlformats.org/officeDocument/2006/relationships/slide"/><Relationship Id="rId6" Target="slide26.xml" Type="http://schemas.openxmlformats.org/officeDocument/2006/relationships/slide"/><Relationship Id="rId7" Target="slide27.xml" Type="http://schemas.openxmlformats.org/officeDocument/2006/relationships/slide"/><Relationship Id="rId8" Target="slide29.xml" Type="http://schemas.openxmlformats.org/officeDocument/2006/relationships/slide"/><Relationship Id="rId9" Target="slide30.xml" Type="http://schemas.openxmlformats.org/officeDocument/2006/relationships/slid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https://www.loopnet.com/Listing/1762-1776-N-Tustin-St-Orange-CA/35297177/" TargetMode="External" Type="http://schemas.openxmlformats.org/officeDocument/2006/relationships/hyperlink"/></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https://www.loopnet.com/Listing/1762-1776-N-Tustin-St-Orange-CA/35297177/" TargetMode="External" Type="http://schemas.openxmlformats.org/officeDocument/2006/relationships/hyperlink"/></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https://www.bubbleteaology.com/how-much-does-it-cost-to-make-a-cup-of-bubble-tea/#:~:text=50g%20of%20Bubble%20Tea%20Powder,thrive%20as%20a%20small%20business." TargetMode="External" Type="http://schemas.openxmlformats.org/officeDocument/2006/relationships/hyperlink"/></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https://www.bubbleteaology.com/how-much-does-it-cost-to-make-a-cup-of-bubble-tea/#:~:text=50g%20of%20Bubble%20Tea%20Powder,thrive%20as%20a%20small%20business." TargetMode="External" Type="http://schemas.openxmlformats.org/officeDocument/2006/relationships/hyperlink"/></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https://www.webstaurantstore.com/passport-cuisine-6-6-lb-pork-gyoza-dumplings-case/878PORKDMP6.html"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slide56.xml" Type="http://schemas.openxmlformats.org/officeDocument/2006/relationships/slide"/><Relationship Id="rId11" Target="slide57.xml" Type="http://schemas.openxmlformats.org/officeDocument/2006/relationships/slide"/><Relationship Id="rId12" Target="slide59.xml" Type="http://schemas.openxmlformats.org/officeDocument/2006/relationships/slide"/><Relationship Id="rId13" Target="slide60.xml" Type="http://schemas.openxmlformats.org/officeDocument/2006/relationships/slide"/><Relationship Id="rId14" Target="slide61.xml" Type="http://schemas.openxmlformats.org/officeDocument/2006/relationships/slide"/><Relationship Id="rId15" Target="slide62.xml" Type="http://schemas.openxmlformats.org/officeDocument/2006/relationships/slide"/><Relationship Id="rId16" Target="slide63.xml" Type="http://schemas.openxmlformats.org/officeDocument/2006/relationships/slide"/><Relationship Id="rId17" Target="slide64.xml" Type="http://schemas.openxmlformats.org/officeDocument/2006/relationships/slide"/><Relationship Id="rId18" Target="slide65.xml" Type="http://schemas.openxmlformats.org/officeDocument/2006/relationships/slide"/><Relationship Id="rId19" Target="slide66.xml" Type="http://schemas.openxmlformats.org/officeDocument/2006/relationships/slide"/><Relationship Id="rId2" Target="slide46.xml" Type="http://schemas.openxmlformats.org/officeDocument/2006/relationships/slide"/><Relationship Id="rId20" Target="slide68.xml" Type="http://schemas.openxmlformats.org/officeDocument/2006/relationships/slide"/><Relationship Id="rId21" Target="slide69.xml" Type="http://schemas.openxmlformats.org/officeDocument/2006/relationships/slide"/><Relationship Id="rId22" Target="slide71.xml" Type="http://schemas.openxmlformats.org/officeDocument/2006/relationships/slide"/><Relationship Id="rId23" Target="slide72.xml" Type="http://schemas.openxmlformats.org/officeDocument/2006/relationships/slide"/><Relationship Id="rId24" Target="slide73.xml" Type="http://schemas.openxmlformats.org/officeDocument/2006/relationships/slide"/><Relationship Id="rId25" Target="slide75.xml" Type="http://schemas.openxmlformats.org/officeDocument/2006/relationships/slide"/><Relationship Id="rId26" Target="slide76.xml" Type="http://schemas.openxmlformats.org/officeDocument/2006/relationships/slide"/><Relationship Id="rId27" Target="slide77.xml" Type="http://schemas.openxmlformats.org/officeDocument/2006/relationships/slide"/><Relationship Id="rId3" Target="slide47.xml" Type="http://schemas.openxmlformats.org/officeDocument/2006/relationships/slide"/><Relationship Id="rId4" Target="slide48.xml" Type="http://schemas.openxmlformats.org/officeDocument/2006/relationships/slide"/><Relationship Id="rId5" Target="slide50.xml" Type="http://schemas.openxmlformats.org/officeDocument/2006/relationships/slide"/><Relationship Id="rId6" Target="slide51.xml" Type="http://schemas.openxmlformats.org/officeDocument/2006/relationships/slide"/><Relationship Id="rId7" Target="slide52.xml" Type="http://schemas.openxmlformats.org/officeDocument/2006/relationships/slide"/><Relationship Id="rId8" Target="slide53.xml" Type="http://schemas.openxmlformats.org/officeDocument/2006/relationships/slide"/><Relationship Id="rId9" Target="slide54.xml" Type="http://schemas.openxmlformats.org/officeDocument/2006/relationships/slid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https://www.webstaurantstore.com/passport-cuisine-6-6-lb-pork-gyoza-dumplings-case/878PORKDMP6.html" TargetMode="External" Type="http://schemas.openxmlformats.org/officeDocument/2006/relationships/hyperlink"/></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https://www.cityoforange.org/home/showpublisheddocument/4/637696511430870000" TargetMode="External" Type="http://schemas.openxmlformats.org/officeDocument/2006/relationships/hyperlink"/><Relationship Id="rId15" Target="https://datausa.io/profile/geo/orange-ca/" TargetMode="External" Type="http://schemas.openxmlformats.org/officeDocument/2006/relationships/hyperlink"/><Relationship Id="rId2" Target="../media/image19.png" Type="http://schemas.openxmlformats.org/officeDocument/2006/relationships/image"/><Relationship Id="rId3" Target="../media/image20.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52.png" Type="http://schemas.openxmlformats.org/officeDocument/2006/relationships/image"/><Relationship Id="rId7" Target="https://www.cityoforange.org/home/showpublisheddocument/4/637696511430870000" TargetMode="External" Type="http://schemas.openxmlformats.org/officeDocument/2006/relationships/hyperlink"/><Relationship Id="rId8" Target="https://datausa.io/profile/geo/orange-ca/" TargetMode="External" Type="http://schemas.openxmlformats.org/officeDocument/2006/relationships/hyperlink"/></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slide79.xml" Type="http://schemas.openxmlformats.org/officeDocument/2006/relationships/slide"/><Relationship Id="rId3" Target="slide80.xml" Type="http://schemas.openxmlformats.org/officeDocument/2006/relationships/slide"/><Relationship Id="rId4" Target="slide82.xml" Type="http://schemas.openxmlformats.org/officeDocument/2006/relationships/slid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55.png" Type="http://schemas.openxmlformats.org/officeDocument/2006/relationships/image"/><Relationship Id="rId9" Target="https://docs.google.com/spreadsheets/d/1A4DOCagWo4o8J1B22J0ebMtNFHDJsAppj3wszVB8d0g/edit?usp=sharing" TargetMode="External" Type="http://schemas.openxmlformats.org/officeDocument/2006/relationships/hyperlink"/></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56.png" Type="http://schemas.openxmlformats.org/officeDocument/2006/relationships/image"/><Relationship Id="rId9" Target="https://docs.google.com/spreadsheets/d/1A4DOCagWo4o8J1B22J0ebMtNFHDJsAppj3wszVB8d0g/edit?usp=sharing" TargetMode="External" Type="http://schemas.openxmlformats.org/officeDocument/2006/relationships/hyperlink"/></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57.png" Type="http://schemas.openxmlformats.org/officeDocument/2006/relationships/image"/><Relationship Id="rId9" Target="https://docs.google.com/spreadsheets/d/1A4DOCagWo4o8J1B22J0ebMtNFHDJsAppj3wszVB8d0g/edit?usp=sharing" TargetMode="External" Type="http://schemas.openxmlformats.org/officeDocument/2006/relationships/hyperlink"/></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58.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59.png" Type="http://schemas.openxmlformats.org/officeDocument/2006/relationships/image"/><Relationship Id="rId9" Target="https://docs.google.com/spreadsheets/d/1A4DOCagWo4o8J1B22J0ebMtNFHDJsAppj3wszVB8d0g/edit?usp=sharing" TargetMode="External" Type="http://schemas.openxmlformats.org/officeDocument/2006/relationships/hyperlink"/></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6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4.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65.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6.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7.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8.png" Type="http://schemas.openxmlformats.org/officeDocument/2006/relationships/image"/><Relationship Id="rId9" Target="https://www.loopnet.com" TargetMode="External" Type="http://schemas.openxmlformats.org/officeDocument/2006/relationships/hyperlink"/></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https://www.webstaurantstore.com" TargetMode="External" Type="http://schemas.openxmlformats.org/officeDocument/2006/relationships/hyperlink"/></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https://www.webstaurantstore.com" TargetMode="External" Type="http://schemas.openxmlformats.org/officeDocument/2006/relationships/hyperlink"/></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https://www.webstaurantstore.com" TargetMode="External" Type="http://schemas.openxmlformats.org/officeDocument/2006/relationships/hyperlink"/></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https://www.ziprecruiter.com/Salaries/Boba-Barista-Salary--in-California#:~:text=As%20of%20Apr%2020%2C%202025,California%20is%20%2415.35%20an%20hour." TargetMode="External" Type="http://schemas.openxmlformats.org/officeDocument/2006/relationships/hyperlink"/></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18" Target="https://datausa.io/profile/geo/orange-ca/#:~:text=Orange%2C%20CA%20is%20home%20to,any%20other%20race%20or%20ethnicity" TargetMode="External" Type="http://schemas.openxmlformats.org/officeDocument/2006/relationships/hyperlink"/><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https://docs.google.com/spreadsheets/d/1A4DOCagWo4o8J1B22J0ebMtNFHDJsAppj3wszVB8d0g/edit?usp=sharing" TargetMode="External" Type="http://schemas.openxmlformats.org/officeDocument/2006/relationships/hyperlink"/><Relationship Id="rId7" Target="https://docs.google.com/document/d/1DMlcFZl-JYWLjUf1d_khmQwMOHdV43FySUgX6kZOfG4/edit?usp=sharing" TargetMode="External" Type="http://schemas.openxmlformats.org/officeDocument/2006/relationships/hyperlink"/><Relationship Id="rId8" Target="https://docs.google.com/document/d/15qsNgu1U1KWuyo9aXFLdsJHYps517l566tWBJNylziY/edit?tab=t.0" TargetMode="External" Type="http://schemas.openxmlformats.org/officeDocument/2006/relationships/hyperlink"/><Relationship Id="rId9" Target="https://docs.google.com/document/d/15qsNgu1U1KWuyo9aXFLdsJHYps517l566tWBJNylziY/edit?tab=t.0"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18" Target="https://datausa.io/profile/geo/orange-ca/#:~:text=Orange%2C%20CA%20is%20home%20to,any%20other%20race%20or%20ethnicity" TargetMode="External" Type="http://schemas.openxmlformats.org/officeDocument/2006/relationships/hyperlink"/><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grpSp>
        <p:nvGrpSpPr>
          <p:cNvPr name="Group 2" id="2"/>
          <p:cNvGrpSpPr/>
          <p:nvPr/>
        </p:nvGrpSpPr>
        <p:grpSpPr>
          <a:xfrm rot="0">
            <a:off x="-1981200" y="-1790700"/>
            <a:ext cx="11125200" cy="13449300"/>
            <a:chOff x="0" y="0"/>
            <a:chExt cx="2587296" cy="3127792"/>
          </a:xfrm>
        </p:grpSpPr>
        <p:sp>
          <p:nvSpPr>
            <p:cNvPr name="Freeform 3" id="3"/>
            <p:cNvSpPr/>
            <p:nvPr/>
          </p:nvSpPr>
          <p:spPr>
            <a:xfrm flipH="false" flipV="false" rot="0">
              <a:off x="0" y="0"/>
              <a:ext cx="2587296" cy="3127792"/>
            </a:xfrm>
            <a:custGeom>
              <a:avLst/>
              <a:gdLst/>
              <a:ahLst/>
              <a:cxnLst/>
              <a:rect r="r" b="b" t="t" l="l"/>
              <a:pathLst>
                <a:path h="3127792" w="2587296">
                  <a:moveTo>
                    <a:pt x="0" y="0"/>
                  </a:moveTo>
                  <a:lnTo>
                    <a:pt x="2587296" y="0"/>
                  </a:lnTo>
                  <a:lnTo>
                    <a:pt x="2587296" y="3127792"/>
                  </a:lnTo>
                  <a:lnTo>
                    <a:pt x="0" y="3127792"/>
                  </a:lnTo>
                  <a:close/>
                </a:path>
              </a:pathLst>
            </a:custGeom>
            <a:solidFill>
              <a:srgbClr val="CD9577"/>
            </a:solidFill>
          </p:spPr>
        </p:sp>
      </p:grpSp>
      <p:sp>
        <p:nvSpPr>
          <p:cNvPr name="TextBox 4" id="4"/>
          <p:cNvSpPr txBox="true"/>
          <p:nvPr/>
        </p:nvSpPr>
        <p:spPr>
          <a:xfrm rot="0">
            <a:off x="2267179" y="1441050"/>
            <a:ext cx="6505346" cy="5390387"/>
          </a:xfrm>
          <a:prstGeom prst="rect">
            <a:avLst/>
          </a:prstGeom>
        </p:spPr>
        <p:txBody>
          <a:bodyPr anchor="t" rtlCol="false" tIns="0" lIns="0" bIns="0" rIns="0">
            <a:spAutoFit/>
          </a:bodyPr>
          <a:lstStyle/>
          <a:p>
            <a:pPr algn="l">
              <a:lnSpc>
                <a:spcPts val="14135"/>
              </a:lnSpc>
            </a:pPr>
            <a:r>
              <a:rPr lang="en-US" sz="12399">
                <a:solidFill>
                  <a:srgbClr val="583A28"/>
                </a:solidFill>
                <a:latin typeface="Abril Fatface"/>
                <a:ea typeface="Abril Fatface"/>
                <a:cs typeface="Abril Fatface"/>
                <a:sym typeface="Abril Fatface"/>
              </a:rPr>
              <a:t>a case</a:t>
            </a:r>
          </a:p>
          <a:p>
            <a:pPr algn="l">
              <a:lnSpc>
                <a:spcPts val="14135"/>
              </a:lnSpc>
            </a:pPr>
            <a:r>
              <a:rPr lang="en-US" sz="12399">
                <a:solidFill>
                  <a:srgbClr val="583A28"/>
                </a:solidFill>
                <a:latin typeface="Abril Fatface"/>
                <a:ea typeface="Abril Fatface"/>
                <a:cs typeface="Abril Fatface"/>
                <a:sym typeface="Abril Fatface"/>
              </a:rPr>
              <a:t>study</a:t>
            </a:r>
          </a:p>
          <a:p>
            <a:pPr algn="l">
              <a:lnSpc>
                <a:spcPts val="14135"/>
              </a:lnSpc>
            </a:pPr>
            <a:r>
              <a:rPr lang="en-US" sz="12399">
                <a:solidFill>
                  <a:srgbClr val="583A28"/>
                </a:solidFill>
                <a:latin typeface="Abril Fatface"/>
                <a:ea typeface="Abril Fatface"/>
                <a:cs typeface="Abril Fatface"/>
                <a:sym typeface="Abril Fatface"/>
              </a:rPr>
              <a:t>on:</a:t>
            </a:r>
          </a:p>
        </p:txBody>
      </p:sp>
      <p:grpSp>
        <p:nvGrpSpPr>
          <p:cNvPr name="Group 5" id="5"/>
          <p:cNvGrpSpPr/>
          <p:nvPr/>
        </p:nvGrpSpPr>
        <p:grpSpPr>
          <a:xfrm rot="0">
            <a:off x="-533400" y="8267699"/>
            <a:ext cx="19316699" cy="2590800"/>
            <a:chOff x="0" y="0"/>
            <a:chExt cx="4492325" cy="602521"/>
          </a:xfrm>
        </p:grpSpPr>
        <p:sp>
          <p:nvSpPr>
            <p:cNvPr name="Freeform 6" id="6"/>
            <p:cNvSpPr/>
            <p:nvPr/>
          </p:nvSpPr>
          <p:spPr>
            <a:xfrm flipH="false" flipV="false" rot="0">
              <a:off x="0" y="0"/>
              <a:ext cx="4492325" cy="602521"/>
            </a:xfrm>
            <a:custGeom>
              <a:avLst/>
              <a:gdLst/>
              <a:ahLst/>
              <a:cxnLst/>
              <a:rect r="r" b="b" t="t" l="l"/>
              <a:pathLst>
                <a:path h="602521" w="4492325">
                  <a:moveTo>
                    <a:pt x="0" y="0"/>
                  </a:moveTo>
                  <a:lnTo>
                    <a:pt x="4492325" y="0"/>
                  </a:lnTo>
                  <a:lnTo>
                    <a:pt x="4492325" y="602521"/>
                  </a:lnTo>
                  <a:lnTo>
                    <a:pt x="0" y="602521"/>
                  </a:lnTo>
                  <a:close/>
                </a:path>
              </a:pathLst>
            </a:custGeom>
            <a:solidFill>
              <a:srgbClr val="FFFFFF">
                <a:alpha val="83922"/>
              </a:srgbClr>
            </a:solidFill>
          </p:spPr>
        </p:sp>
      </p:grpSp>
      <p:sp>
        <p:nvSpPr>
          <p:cNvPr name="TextBox 7" id="7"/>
          <p:cNvSpPr txBox="true"/>
          <p:nvPr/>
        </p:nvSpPr>
        <p:spPr>
          <a:xfrm rot="0">
            <a:off x="8732483" y="3972168"/>
            <a:ext cx="8115300" cy="3104565"/>
          </a:xfrm>
          <a:prstGeom prst="rect">
            <a:avLst/>
          </a:prstGeom>
        </p:spPr>
        <p:txBody>
          <a:bodyPr anchor="t" rtlCol="false" tIns="0" lIns="0" bIns="0" rIns="0">
            <a:spAutoFit/>
          </a:bodyPr>
          <a:lstStyle/>
          <a:p>
            <a:pPr algn="ctr">
              <a:lnSpc>
                <a:spcPts val="24137"/>
              </a:lnSpc>
            </a:pPr>
            <a:r>
              <a:rPr lang="en-US" sz="21173">
                <a:solidFill>
                  <a:srgbClr val="583A28"/>
                </a:solidFill>
                <a:latin typeface="Abril Fatface"/>
                <a:ea typeface="Abril Fatface"/>
                <a:cs typeface="Abril Fatface"/>
                <a:sym typeface="Abril Fatface"/>
              </a:rPr>
              <a:t>boba</a:t>
            </a:r>
          </a:p>
        </p:txBody>
      </p:sp>
      <p:sp>
        <p:nvSpPr>
          <p:cNvPr name="Freeform 8" id="8"/>
          <p:cNvSpPr/>
          <p:nvPr/>
        </p:nvSpPr>
        <p:spPr>
          <a:xfrm flipH="false" flipV="false" rot="-2073193">
            <a:off x="10712753" y="26621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2073193">
            <a:off x="13451978" y="26621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2073193">
            <a:off x="12087128" y="26621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2073193">
            <a:off x="14826353" y="26621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2073193">
            <a:off x="9335744" y="191744"/>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2073193">
            <a:off x="16200728" y="266210"/>
            <a:ext cx="981362" cy="981362"/>
          </a:xfrm>
          <a:custGeom>
            <a:avLst/>
            <a:gdLst/>
            <a:ahLst/>
            <a:cxnLst/>
            <a:rect r="r" b="b" t="t" l="l"/>
            <a:pathLst>
              <a:path h="981362" w="981362">
                <a:moveTo>
                  <a:pt x="0" y="0"/>
                </a:moveTo>
                <a:lnTo>
                  <a:pt x="981361" y="0"/>
                </a:lnTo>
                <a:lnTo>
                  <a:pt x="981361"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2073193">
            <a:off x="17562803" y="266210"/>
            <a:ext cx="981362" cy="981362"/>
          </a:xfrm>
          <a:custGeom>
            <a:avLst/>
            <a:gdLst/>
            <a:ahLst/>
            <a:cxnLst/>
            <a:rect r="r" b="b" t="t" l="l"/>
            <a:pathLst>
              <a:path h="981362" w="981362">
                <a:moveTo>
                  <a:pt x="0" y="0"/>
                </a:moveTo>
                <a:lnTo>
                  <a:pt x="981361" y="0"/>
                </a:lnTo>
                <a:lnTo>
                  <a:pt x="981361"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2073193">
            <a:off x="10760144" y="14937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2073193">
            <a:off x="13499369" y="14937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2073193">
            <a:off x="12134519" y="14937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2073193">
            <a:off x="14873744" y="1493796"/>
            <a:ext cx="981362" cy="981362"/>
          </a:xfrm>
          <a:custGeom>
            <a:avLst/>
            <a:gdLst/>
            <a:ahLst/>
            <a:cxnLst/>
            <a:rect r="r" b="b" t="t" l="l"/>
            <a:pathLst>
              <a:path h="981362" w="981362">
                <a:moveTo>
                  <a:pt x="0" y="0"/>
                </a:moveTo>
                <a:lnTo>
                  <a:pt x="981361" y="0"/>
                </a:lnTo>
                <a:lnTo>
                  <a:pt x="981361"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2073193">
            <a:off x="9383135" y="141933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2073193">
            <a:off x="16248118" y="14937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2073193">
            <a:off x="17610193" y="14937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2073193">
            <a:off x="10762848"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2073193">
            <a:off x="13502073"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2073193">
            <a:off x="12137223"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2073193">
            <a:off x="14876448"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2073193">
            <a:off x="9385839" y="278418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2073193">
            <a:off x="16250823"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2073193">
            <a:off x="17612898"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2073193">
            <a:off x="10925077"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2073193">
            <a:off x="13664302"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2073193">
            <a:off x="12299452"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2073193">
            <a:off x="15038677"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2073193">
            <a:off x="9548068" y="7020128"/>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2073193">
            <a:off x="16413052"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2073193">
            <a:off x="17775127"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1860162">
            <a:off x="16332054" y="4214394"/>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7" id="37"/>
          <p:cNvSpPr/>
          <p:nvPr/>
        </p:nvSpPr>
        <p:spPr>
          <a:xfrm flipH="false" flipV="false" rot="-2073193">
            <a:off x="16373048" y="5570142"/>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2073193">
            <a:off x="17663298" y="299591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2073193">
            <a:off x="17710689" y="42234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2073193">
            <a:off x="17713393" y="55883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1" id="41"/>
          <p:cNvSpPr txBox="true"/>
          <p:nvPr/>
        </p:nvSpPr>
        <p:spPr>
          <a:xfrm rot="0">
            <a:off x="381000" y="9164654"/>
            <a:ext cx="17526000" cy="814705"/>
          </a:xfrm>
          <a:prstGeom prst="rect">
            <a:avLst/>
          </a:prstGeom>
        </p:spPr>
        <p:txBody>
          <a:bodyPr anchor="t" rtlCol="false" tIns="0" lIns="0" bIns="0" rIns="0">
            <a:spAutoFit/>
          </a:bodyPr>
          <a:lstStyle/>
          <a:p>
            <a:pPr algn="ctr">
              <a:lnSpc>
                <a:spcPts val="3199"/>
              </a:lnSpc>
            </a:pPr>
            <a:r>
              <a:rPr lang="en-US" sz="3199" spc="31">
                <a:solidFill>
                  <a:srgbClr val="583A28"/>
                </a:solidFill>
                <a:latin typeface="League Spartan"/>
                <a:ea typeface="League Spartan"/>
                <a:cs typeface="League Spartan"/>
                <a:sym typeface="League Spartan"/>
              </a:rPr>
              <a:t>A CASE STUDY BY CHELSEA MAE NANASCA</a:t>
            </a:r>
          </a:p>
          <a:p>
            <a:pPr algn="ctr" marL="0" indent="0" lvl="0">
              <a:lnSpc>
                <a:spcPts val="3199"/>
              </a:lnSpc>
            </a:pPr>
            <a:r>
              <a:rPr lang="en-US" sz="3199" spc="31">
                <a:solidFill>
                  <a:srgbClr val="583A28"/>
                </a:solidFill>
                <a:latin typeface="League Spartan"/>
                <a:ea typeface="League Spartan"/>
                <a:cs typeface="League Spartan"/>
                <a:sym typeface="League Spartan"/>
              </a:rPr>
              <a:t>GOOGLE DATA ANALYTICS,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733099" y="678447"/>
            <a:ext cx="16384887" cy="8830698"/>
            <a:chOff x="0" y="0"/>
            <a:chExt cx="2680843" cy="1444851"/>
          </a:xfrm>
        </p:grpSpPr>
        <p:sp>
          <p:nvSpPr>
            <p:cNvPr name="Freeform 10" id="10"/>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11" id="11"/>
          <p:cNvSpPr txBox="true"/>
          <p:nvPr/>
        </p:nvSpPr>
        <p:spPr>
          <a:xfrm rot="0">
            <a:off x="1755870" y="2120545"/>
            <a:ext cx="7388130" cy="2595215"/>
          </a:xfrm>
          <a:prstGeom prst="rect">
            <a:avLst/>
          </a:prstGeom>
        </p:spPr>
        <p:txBody>
          <a:bodyPr anchor="t" rtlCol="false" tIns="0" lIns="0" bIns="0" rIns="0">
            <a:spAutoFit/>
          </a:bodyPr>
          <a:lstStyle/>
          <a:p>
            <a:pPr algn="l">
              <a:lnSpc>
                <a:spcPts val="9557"/>
              </a:lnSpc>
            </a:pPr>
            <a:r>
              <a:rPr lang="en-US" sz="12743">
                <a:solidFill>
                  <a:srgbClr val="583A28"/>
                </a:solidFill>
                <a:latin typeface="Abril Fatface"/>
                <a:ea typeface="Abril Fatface"/>
                <a:cs typeface="Abril Fatface"/>
                <a:sym typeface="Abril Fatface"/>
              </a:rPr>
              <a:t>problems to solve</a:t>
            </a:r>
          </a:p>
        </p:txBody>
      </p:sp>
      <p:sp>
        <p:nvSpPr>
          <p:cNvPr name="TextBox 12" id="12"/>
          <p:cNvSpPr txBox="true"/>
          <p:nvPr/>
        </p:nvSpPr>
        <p:spPr>
          <a:xfrm rot="0">
            <a:off x="10629298" y="2936535"/>
            <a:ext cx="4751642" cy="4295775"/>
          </a:xfrm>
          <a:prstGeom prst="rect">
            <a:avLst/>
          </a:prstGeom>
        </p:spPr>
        <p:txBody>
          <a:bodyPr anchor="t" rtlCol="false" tIns="0" lIns="0" bIns="0" rIns="0">
            <a:spAutoFit/>
          </a:bodyPr>
          <a:lstStyle/>
          <a:p>
            <a:pPr algn="ctr">
              <a:lnSpc>
                <a:spcPts val="5639"/>
              </a:lnSpc>
            </a:pPr>
            <a:r>
              <a:rPr lang="en-US" sz="4699">
                <a:solidFill>
                  <a:srgbClr val="6A4229"/>
                </a:solidFill>
                <a:latin typeface="Glacial Indifference"/>
                <a:ea typeface="Glacial Indifference"/>
                <a:cs typeface="Glacial Indifference"/>
                <a:sym typeface="Glacial Indifference"/>
              </a:rPr>
              <a:t>What is the </a:t>
            </a:r>
            <a:r>
              <a:rPr lang="en-US" sz="4699" b="true">
                <a:solidFill>
                  <a:srgbClr val="6A4229"/>
                </a:solidFill>
                <a:latin typeface="Glacial Indifference Bold"/>
                <a:ea typeface="Glacial Indifference Bold"/>
                <a:cs typeface="Glacial Indifference Bold"/>
                <a:sym typeface="Glacial Indifference Bold"/>
              </a:rPr>
              <a:t>best time</a:t>
            </a:r>
            <a:r>
              <a:rPr lang="en-US" sz="4699">
                <a:solidFill>
                  <a:srgbClr val="6A4229"/>
                </a:solidFill>
                <a:latin typeface="Glacial Indifference"/>
                <a:ea typeface="Glacial Indifference"/>
                <a:cs typeface="Glacial Indifference"/>
                <a:sym typeface="Glacial Indifference"/>
              </a:rPr>
              <a:t> for our cafe to be open? Would opening time influence customer activity?</a:t>
            </a:r>
          </a:p>
        </p:txBody>
      </p:sp>
      <p:sp>
        <p:nvSpPr>
          <p:cNvPr name="Freeform 13" id="13"/>
          <p:cNvSpPr/>
          <p:nvPr/>
        </p:nvSpPr>
        <p:spPr>
          <a:xfrm flipH="false" flipV="false" rot="-10800000">
            <a:off x="10283760" y="1568095"/>
            <a:ext cx="5446366" cy="1007420"/>
          </a:xfrm>
          <a:custGeom>
            <a:avLst/>
            <a:gdLst/>
            <a:ahLst/>
            <a:cxnLst/>
            <a:rect r="r" b="b" t="t" l="l"/>
            <a:pathLst>
              <a:path h="1007420" w="5446366">
                <a:moveTo>
                  <a:pt x="0" y="0"/>
                </a:moveTo>
                <a:lnTo>
                  <a:pt x="5446366" y="0"/>
                </a:lnTo>
                <a:lnTo>
                  <a:pt x="5446366" y="1007420"/>
                </a:lnTo>
                <a:lnTo>
                  <a:pt x="0" y="100742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0809330" y="1852780"/>
            <a:ext cx="4391578" cy="619024"/>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PROBLEM 3</a:t>
            </a:r>
          </a:p>
        </p:txBody>
      </p:sp>
      <p:sp>
        <p:nvSpPr>
          <p:cNvPr name="AutoShape 15" id="15"/>
          <p:cNvSpPr/>
          <p:nvPr/>
        </p:nvSpPr>
        <p:spPr>
          <a:xfrm rot="-5400000">
            <a:off x="6566255" y="5067482"/>
            <a:ext cx="6292009" cy="0"/>
          </a:xfrm>
          <a:prstGeom prst="line">
            <a:avLst/>
          </a:prstGeom>
          <a:ln cap="flat" w="38100">
            <a:solidFill>
              <a:srgbClr val="452A15"/>
            </a:solidFill>
            <a:prstDash val="solid"/>
            <a:headEnd type="none" len="sm" w="sm"/>
            <a:tailEnd type="none" len="sm" w="sm"/>
          </a:ln>
        </p:spPr>
      </p:sp>
      <p:sp>
        <p:nvSpPr>
          <p:cNvPr name="TextBox 16" id="16"/>
          <p:cNvSpPr txBox="true"/>
          <p:nvPr/>
        </p:nvSpPr>
        <p:spPr>
          <a:xfrm rot="0">
            <a:off x="1755870" y="4874326"/>
            <a:ext cx="6391130" cy="27679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Key Stakeholders </a:t>
            </a:r>
          </a:p>
          <a:p>
            <a:pPr algn="l" marL="777240" indent="-388620" lvl="1">
              <a:lnSpc>
                <a:spcPts val="3600"/>
              </a:lnSpc>
              <a:buFont typeface="Arial"/>
              <a:buChar char="•"/>
            </a:pPr>
            <a:r>
              <a:rPr lang="en-US" b="true" sz="3600" spc="36">
                <a:solidFill>
                  <a:srgbClr val="583A28"/>
                </a:solidFill>
                <a:latin typeface="Glacial Indifference Bold"/>
                <a:ea typeface="Glacial Indifference Bold"/>
                <a:cs typeface="Glacial Indifference Bold"/>
                <a:sym typeface="Glacial Indifference Bold"/>
              </a:rPr>
              <a:t>Main investor:</a:t>
            </a:r>
            <a:r>
              <a:rPr lang="en-US" sz="3600" spc="36">
                <a:solidFill>
                  <a:srgbClr val="583A28"/>
                </a:solidFill>
                <a:latin typeface="Glacial Indifference"/>
                <a:ea typeface="Glacial Indifference"/>
                <a:cs typeface="Glacial Indifference"/>
                <a:sym typeface="Glacial Indifference"/>
              </a:rPr>
              <a:t>Johanna Shamrock </a:t>
            </a:r>
          </a:p>
          <a:p>
            <a:pPr algn="l" marL="777240" indent="-388620" lvl="1">
              <a:lnSpc>
                <a:spcPts val="3600"/>
              </a:lnSpc>
              <a:buFont typeface="Arial"/>
              <a:buChar char="•"/>
            </a:pPr>
            <a:r>
              <a:rPr lang="en-US" b="true" sz="3600" spc="36">
                <a:solidFill>
                  <a:srgbClr val="583A28"/>
                </a:solidFill>
                <a:latin typeface="Glacial Indifference Bold"/>
                <a:ea typeface="Glacial Indifference Bold"/>
                <a:cs typeface="Glacial Indifference Bold"/>
                <a:sym typeface="Glacial Indifference Bold"/>
              </a:rPr>
              <a:t>The City of Orange: </a:t>
            </a:r>
            <a:r>
              <a:rPr lang="en-US" sz="3600" spc="36">
                <a:solidFill>
                  <a:srgbClr val="583A28"/>
                </a:solidFill>
                <a:latin typeface="Glacial Indifference"/>
                <a:ea typeface="Glacial Indifference"/>
                <a:cs typeface="Glacial Indifference"/>
                <a:sym typeface="Glacial Indifference"/>
              </a:rPr>
              <a:t>138,723 people</a:t>
            </a:r>
            <a:r>
              <a:rPr lang="en-US" b="true" sz="3600" spc="36">
                <a:solidFill>
                  <a:srgbClr val="583A28"/>
                </a:solidFill>
                <a:latin typeface="Glacial Indifference Bold"/>
                <a:ea typeface="Glacial Indifference Bold"/>
                <a:cs typeface="Glacial Indifference Bold"/>
                <a:sym typeface="Glacial Indifference Bold"/>
              </a:rPr>
              <a:t> (</a:t>
            </a:r>
            <a:r>
              <a:rPr lang="en-US" sz="3600" spc="36" u="sng">
                <a:solidFill>
                  <a:srgbClr val="583A28"/>
                </a:solidFill>
                <a:latin typeface="Glacial Indifference"/>
                <a:ea typeface="Glacial Indifference"/>
                <a:cs typeface="Glacial Indifference"/>
                <a:sym typeface="Glacial Indifference"/>
                <a:hlinkClick r:id="rId18" tooltip="https://datausa.io/profile/geo/orange-ca/#:~:text=Orange%2C%20CA%20is%20home%20to,any%20other%20race%20or%20ethnicity"/>
              </a:rPr>
              <a:t>Data USA: Orange, California</a:t>
            </a:r>
            <a:r>
              <a:rPr lang="en-US" sz="3600" spc="36">
                <a:solidFill>
                  <a:srgbClr val="583A28"/>
                </a:solidFill>
                <a:latin typeface="Glacial Indifference"/>
                <a:ea typeface="Glacial Indifference"/>
                <a:cs typeface="Glacial Indifference"/>
                <a:sym typeface="Glacial Indifference"/>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733099" y="678447"/>
            <a:ext cx="16384887" cy="8830698"/>
            <a:chOff x="0" y="0"/>
            <a:chExt cx="2680843" cy="1444851"/>
          </a:xfrm>
        </p:grpSpPr>
        <p:sp>
          <p:nvSpPr>
            <p:cNvPr name="Freeform 10" id="10"/>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11" id="11"/>
          <p:cNvSpPr txBox="true"/>
          <p:nvPr/>
        </p:nvSpPr>
        <p:spPr>
          <a:xfrm rot="0">
            <a:off x="1755870" y="2120545"/>
            <a:ext cx="7388130" cy="2595215"/>
          </a:xfrm>
          <a:prstGeom prst="rect">
            <a:avLst/>
          </a:prstGeom>
        </p:spPr>
        <p:txBody>
          <a:bodyPr anchor="t" rtlCol="false" tIns="0" lIns="0" bIns="0" rIns="0">
            <a:spAutoFit/>
          </a:bodyPr>
          <a:lstStyle/>
          <a:p>
            <a:pPr algn="l">
              <a:lnSpc>
                <a:spcPts val="9557"/>
              </a:lnSpc>
            </a:pPr>
            <a:r>
              <a:rPr lang="en-US" sz="12743">
                <a:solidFill>
                  <a:srgbClr val="583A28"/>
                </a:solidFill>
                <a:latin typeface="Abril Fatface"/>
                <a:ea typeface="Abril Fatface"/>
                <a:cs typeface="Abril Fatface"/>
                <a:sym typeface="Abril Fatface"/>
              </a:rPr>
              <a:t>problems to solve</a:t>
            </a:r>
          </a:p>
        </p:txBody>
      </p:sp>
      <p:sp>
        <p:nvSpPr>
          <p:cNvPr name="TextBox 12" id="12"/>
          <p:cNvSpPr txBox="true"/>
          <p:nvPr/>
        </p:nvSpPr>
        <p:spPr>
          <a:xfrm rot="0">
            <a:off x="10629298" y="2936535"/>
            <a:ext cx="4751642" cy="5010150"/>
          </a:xfrm>
          <a:prstGeom prst="rect">
            <a:avLst/>
          </a:prstGeom>
        </p:spPr>
        <p:txBody>
          <a:bodyPr anchor="t" rtlCol="false" tIns="0" lIns="0" bIns="0" rIns="0">
            <a:spAutoFit/>
          </a:bodyPr>
          <a:lstStyle/>
          <a:p>
            <a:pPr algn="ctr">
              <a:lnSpc>
                <a:spcPts val="5639"/>
              </a:lnSpc>
            </a:pPr>
            <a:r>
              <a:rPr lang="en-US" sz="4699">
                <a:solidFill>
                  <a:srgbClr val="6A4229"/>
                </a:solidFill>
                <a:latin typeface="Glacial Indifference"/>
                <a:ea typeface="Glacial Indifference"/>
                <a:cs typeface="Glacial Indifference"/>
                <a:sym typeface="Glacial Indifference"/>
              </a:rPr>
              <a:t>How much would it cost to operate this buisiness? Should we consider opening a </a:t>
            </a:r>
            <a:r>
              <a:rPr lang="en-US" sz="4699" b="true">
                <a:solidFill>
                  <a:srgbClr val="6A4229"/>
                </a:solidFill>
                <a:latin typeface="Glacial Indifference Bold"/>
                <a:ea typeface="Glacial Indifference Bold"/>
                <a:cs typeface="Glacial Indifference Bold"/>
                <a:sym typeface="Glacial Indifference Bold"/>
              </a:rPr>
              <a:t>franchised buisiness?</a:t>
            </a:r>
          </a:p>
        </p:txBody>
      </p:sp>
      <p:sp>
        <p:nvSpPr>
          <p:cNvPr name="Freeform 13" id="13"/>
          <p:cNvSpPr/>
          <p:nvPr/>
        </p:nvSpPr>
        <p:spPr>
          <a:xfrm flipH="false" flipV="false" rot="-10800000">
            <a:off x="10283760" y="1568095"/>
            <a:ext cx="5446366" cy="1007420"/>
          </a:xfrm>
          <a:custGeom>
            <a:avLst/>
            <a:gdLst/>
            <a:ahLst/>
            <a:cxnLst/>
            <a:rect r="r" b="b" t="t" l="l"/>
            <a:pathLst>
              <a:path h="1007420" w="5446366">
                <a:moveTo>
                  <a:pt x="0" y="0"/>
                </a:moveTo>
                <a:lnTo>
                  <a:pt x="5446366" y="0"/>
                </a:lnTo>
                <a:lnTo>
                  <a:pt x="5446366" y="1007420"/>
                </a:lnTo>
                <a:lnTo>
                  <a:pt x="0" y="100742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0809330" y="1852780"/>
            <a:ext cx="4391578" cy="619024"/>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PROBLEM 4</a:t>
            </a:r>
          </a:p>
        </p:txBody>
      </p:sp>
      <p:sp>
        <p:nvSpPr>
          <p:cNvPr name="AutoShape 15" id="15"/>
          <p:cNvSpPr/>
          <p:nvPr/>
        </p:nvSpPr>
        <p:spPr>
          <a:xfrm rot="-5400000">
            <a:off x="6566255" y="5067482"/>
            <a:ext cx="6292009" cy="0"/>
          </a:xfrm>
          <a:prstGeom prst="line">
            <a:avLst/>
          </a:prstGeom>
          <a:ln cap="flat" w="38100">
            <a:solidFill>
              <a:srgbClr val="452A15"/>
            </a:solidFill>
            <a:prstDash val="solid"/>
            <a:headEnd type="none" len="sm" w="sm"/>
            <a:tailEnd type="none" len="sm" w="sm"/>
          </a:ln>
        </p:spPr>
      </p:sp>
      <p:sp>
        <p:nvSpPr>
          <p:cNvPr name="TextBox 16" id="16"/>
          <p:cNvSpPr txBox="true"/>
          <p:nvPr/>
        </p:nvSpPr>
        <p:spPr>
          <a:xfrm rot="0">
            <a:off x="1755870" y="4874326"/>
            <a:ext cx="6391130" cy="27679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Key Stakeholders </a:t>
            </a:r>
          </a:p>
          <a:p>
            <a:pPr algn="l" marL="777240" indent="-388620" lvl="1">
              <a:lnSpc>
                <a:spcPts val="3600"/>
              </a:lnSpc>
              <a:buFont typeface="Arial"/>
              <a:buChar char="•"/>
            </a:pPr>
            <a:r>
              <a:rPr lang="en-US" b="true" sz="3600" spc="36">
                <a:solidFill>
                  <a:srgbClr val="583A28"/>
                </a:solidFill>
                <a:latin typeface="Glacial Indifference Bold"/>
                <a:ea typeface="Glacial Indifference Bold"/>
                <a:cs typeface="Glacial Indifference Bold"/>
                <a:sym typeface="Glacial Indifference Bold"/>
              </a:rPr>
              <a:t>Main investor:</a:t>
            </a:r>
            <a:r>
              <a:rPr lang="en-US" sz="3600" spc="36">
                <a:solidFill>
                  <a:srgbClr val="583A28"/>
                </a:solidFill>
                <a:latin typeface="Glacial Indifference"/>
                <a:ea typeface="Glacial Indifference"/>
                <a:cs typeface="Glacial Indifference"/>
                <a:sym typeface="Glacial Indifference"/>
              </a:rPr>
              <a:t>Johanna Shamrock </a:t>
            </a:r>
          </a:p>
          <a:p>
            <a:pPr algn="l" marL="777240" indent="-388620" lvl="1">
              <a:lnSpc>
                <a:spcPts val="3600"/>
              </a:lnSpc>
              <a:buFont typeface="Arial"/>
              <a:buChar char="•"/>
            </a:pPr>
            <a:r>
              <a:rPr lang="en-US" b="true" sz="3600" spc="36">
                <a:solidFill>
                  <a:srgbClr val="583A28"/>
                </a:solidFill>
                <a:latin typeface="Glacial Indifference Bold"/>
                <a:ea typeface="Glacial Indifference Bold"/>
                <a:cs typeface="Glacial Indifference Bold"/>
                <a:sym typeface="Glacial Indifference Bold"/>
              </a:rPr>
              <a:t>The City of Orange: </a:t>
            </a:r>
            <a:r>
              <a:rPr lang="en-US" sz="3600" spc="36">
                <a:solidFill>
                  <a:srgbClr val="583A28"/>
                </a:solidFill>
                <a:latin typeface="Glacial Indifference"/>
                <a:ea typeface="Glacial Indifference"/>
                <a:cs typeface="Glacial Indifference"/>
                <a:sym typeface="Glacial Indifference"/>
              </a:rPr>
              <a:t>138,723 people</a:t>
            </a:r>
            <a:r>
              <a:rPr lang="en-US" b="true" sz="3600" spc="36">
                <a:solidFill>
                  <a:srgbClr val="583A28"/>
                </a:solidFill>
                <a:latin typeface="Glacial Indifference Bold"/>
                <a:ea typeface="Glacial Indifference Bold"/>
                <a:cs typeface="Glacial Indifference Bold"/>
                <a:sym typeface="Glacial Indifference Bold"/>
              </a:rPr>
              <a:t> (</a:t>
            </a:r>
            <a:r>
              <a:rPr lang="en-US" sz="3600" spc="36" u="sng">
                <a:solidFill>
                  <a:srgbClr val="583A28"/>
                </a:solidFill>
                <a:latin typeface="Glacial Indifference"/>
                <a:ea typeface="Glacial Indifference"/>
                <a:cs typeface="Glacial Indifference"/>
                <a:sym typeface="Glacial Indifference"/>
                <a:hlinkClick r:id="rId18" tooltip="https://datausa.io/profile/geo/orange-ca/#:~:text=Orange%2C%20CA%20is%20home%20to,any%20other%20race%20or%20ethnicity"/>
              </a:rPr>
              <a:t>Data USA: Orange, California</a:t>
            </a:r>
            <a:r>
              <a:rPr lang="en-US" sz="3600" spc="36">
                <a:solidFill>
                  <a:srgbClr val="583A28"/>
                </a:solidFill>
                <a:latin typeface="Glacial Indifference"/>
                <a:ea typeface="Glacial Indifference"/>
                <a:cs typeface="Glacial Indifference"/>
                <a:sym typeface="Glacial Indifference"/>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1068575" y="2176322"/>
            <a:ext cx="16384887" cy="5934355"/>
            <a:chOff x="0" y="0"/>
            <a:chExt cx="2680843" cy="970960"/>
          </a:xfrm>
        </p:grpSpPr>
        <p:sp>
          <p:nvSpPr>
            <p:cNvPr name="Freeform 10" id="10"/>
            <p:cNvSpPr/>
            <p:nvPr/>
          </p:nvSpPr>
          <p:spPr>
            <a:xfrm flipH="false" flipV="false" rot="0">
              <a:off x="0" y="0"/>
              <a:ext cx="2680843" cy="970960"/>
            </a:xfrm>
            <a:custGeom>
              <a:avLst/>
              <a:gdLst/>
              <a:ahLst/>
              <a:cxnLst/>
              <a:rect r="r" b="b" t="t" l="l"/>
              <a:pathLst>
                <a:path h="970960" w="2680843">
                  <a:moveTo>
                    <a:pt x="0" y="0"/>
                  </a:moveTo>
                  <a:lnTo>
                    <a:pt x="2680843" y="0"/>
                  </a:lnTo>
                  <a:lnTo>
                    <a:pt x="2680843" y="970960"/>
                  </a:lnTo>
                  <a:lnTo>
                    <a:pt x="0" y="970960"/>
                  </a:lnTo>
                  <a:close/>
                </a:path>
              </a:pathLst>
            </a:custGeom>
            <a:solidFill>
              <a:srgbClr val="FFFFFF"/>
            </a:solidFill>
          </p:spPr>
        </p:sp>
      </p:grpSp>
      <p:sp>
        <p:nvSpPr>
          <p:cNvPr name="TextBox 11" id="11"/>
          <p:cNvSpPr txBox="true"/>
          <p:nvPr/>
        </p:nvSpPr>
        <p:spPr>
          <a:xfrm rot="0">
            <a:off x="6018195" y="3822985"/>
            <a:ext cx="7388130" cy="2595215"/>
          </a:xfrm>
          <a:prstGeom prst="rect">
            <a:avLst/>
          </a:prstGeom>
        </p:spPr>
        <p:txBody>
          <a:bodyPr anchor="t" rtlCol="false" tIns="0" lIns="0" bIns="0" rIns="0">
            <a:spAutoFit/>
          </a:bodyPr>
          <a:lstStyle/>
          <a:p>
            <a:pPr algn="ctr">
              <a:lnSpc>
                <a:spcPts val="9557"/>
              </a:lnSpc>
            </a:pPr>
            <a:r>
              <a:rPr lang="en-US" sz="12743">
                <a:solidFill>
                  <a:srgbClr val="583A28"/>
                </a:solidFill>
                <a:latin typeface="Abril Fatface"/>
                <a:ea typeface="Abril Fatface"/>
                <a:cs typeface="Abril Fatface"/>
                <a:sym typeface="Abril Fatface"/>
              </a:rPr>
              <a:t>Step 2: Prepare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83A28"/>
        </a:solidFill>
      </p:bgPr>
    </p:bg>
    <p:spTree>
      <p:nvGrpSpPr>
        <p:cNvPr id="1" name=""/>
        <p:cNvGrpSpPr/>
        <p:nvPr/>
      </p:nvGrpSpPr>
      <p:grpSpPr>
        <a:xfrm>
          <a:off x="0" y="0"/>
          <a:ext cx="0" cy="0"/>
          <a:chOff x="0" y="0"/>
          <a:chExt cx="0" cy="0"/>
        </a:xfrm>
      </p:grpSpPr>
      <p:grpSp>
        <p:nvGrpSpPr>
          <p:cNvPr name="Group 2" id="2"/>
          <p:cNvGrpSpPr/>
          <p:nvPr/>
        </p:nvGrpSpPr>
        <p:grpSpPr>
          <a:xfrm rot="0">
            <a:off x="-1190942" y="-1295400"/>
            <a:ext cx="10334942" cy="12938707"/>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CD9577"/>
            </a:solidFill>
          </p:spPr>
        </p:sp>
      </p:grpSp>
      <p:grpSp>
        <p:nvGrpSpPr>
          <p:cNvPr name="Group 4" id="4"/>
          <p:cNvGrpSpPr/>
          <p:nvPr/>
        </p:nvGrpSpPr>
        <p:grpSpPr>
          <a:xfrm rot="0">
            <a:off x="674091" y="688990"/>
            <a:ext cx="7692960" cy="8969927"/>
            <a:chOff x="0" y="0"/>
            <a:chExt cx="1239160" cy="1444851"/>
          </a:xfrm>
        </p:grpSpPr>
        <p:sp>
          <p:nvSpPr>
            <p:cNvPr name="Freeform 5" id="5"/>
            <p:cNvSpPr/>
            <p:nvPr/>
          </p:nvSpPr>
          <p:spPr>
            <a:xfrm flipH="false" flipV="false" rot="0">
              <a:off x="0" y="0"/>
              <a:ext cx="1239160" cy="1444851"/>
            </a:xfrm>
            <a:custGeom>
              <a:avLst/>
              <a:gdLst/>
              <a:ahLst/>
              <a:cxnLst/>
              <a:rect r="r" b="b" t="t" l="l"/>
              <a:pathLst>
                <a:path h="1444851" w="1239160">
                  <a:moveTo>
                    <a:pt x="0" y="0"/>
                  </a:moveTo>
                  <a:lnTo>
                    <a:pt x="1239160" y="0"/>
                  </a:lnTo>
                  <a:lnTo>
                    <a:pt x="1239160" y="1444851"/>
                  </a:lnTo>
                  <a:lnTo>
                    <a:pt x="0" y="1444851"/>
                  </a:lnTo>
                  <a:close/>
                </a:path>
              </a:pathLst>
            </a:custGeom>
            <a:solidFill>
              <a:srgbClr val="FFFFFF"/>
            </a:solidFill>
          </p:spPr>
        </p:sp>
      </p:grpSp>
      <p:sp>
        <p:nvSpPr>
          <p:cNvPr name="TextBox 6" id="6"/>
          <p:cNvSpPr txBox="true"/>
          <p:nvPr/>
        </p:nvSpPr>
        <p:spPr>
          <a:xfrm rot="0">
            <a:off x="674091" y="2182130"/>
            <a:ext cx="7692960" cy="3609975"/>
          </a:xfrm>
          <a:prstGeom prst="rect">
            <a:avLst/>
          </a:prstGeom>
        </p:spPr>
        <p:txBody>
          <a:bodyPr anchor="t" rtlCol="false" tIns="0" lIns="0" bIns="0" rIns="0">
            <a:spAutoFit/>
          </a:bodyPr>
          <a:lstStyle/>
          <a:p>
            <a:pPr algn="ctr">
              <a:lnSpc>
                <a:spcPts val="9000"/>
              </a:lnSpc>
            </a:pPr>
            <a:r>
              <a:rPr lang="en-US" sz="12000">
                <a:solidFill>
                  <a:srgbClr val="583A28"/>
                </a:solidFill>
                <a:latin typeface="Abril Fatface"/>
                <a:ea typeface="Abril Fatface"/>
                <a:cs typeface="Abril Fatface"/>
                <a:sym typeface="Abril Fatface"/>
              </a:rPr>
              <a:t>guiding questions: 1</a:t>
            </a:r>
          </a:p>
        </p:txBody>
      </p:sp>
      <p:sp>
        <p:nvSpPr>
          <p:cNvPr name="Freeform 7" id="7"/>
          <p:cNvSpPr/>
          <p:nvPr/>
        </p:nvSpPr>
        <p:spPr>
          <a:xfrm flipH="false" flipV="false" rot="-3042263">
            <a:off x="8842609" y="-3864250"/>
            <a:ext cx="7469107" cy="1381569"/>
          </a:xfrm>
          <a:custGeom>
            <a:avLst/>
            <a:gdLst/>
            <a:ahLst/>
            <a:cxnLst/>
            <a:rect r="r" b="b" t="t" l="l"/>
            <a:pathLst>
              <a:path h="1381569" w="7469107">
                <a:moveTo>
                  <a:pt x="0" y="0"/>
                </a:moveTo>
                <a:lnTo>
                  <a:pt x="7469107" y="0"/>
                </a:lnTo>
                <a:lnTo>
                  <a:pt x="7469107" y="1381569"/>
                </a:lnTo>
                <a:lnTo>
                  <a:pt x="0" y="1381569"/>
                </a:lnTo>
                <a:lnTo>
                  <a:pt x="0" y="0"/>
                </a:lnTo>
                <a:close/>
              </a:path>
            </a:pathLst>
          </a:custGeom>
          <a:blipFill>
            <a:blip r:embed="rId2">
              <a:alphaModFix amt="83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9877425" y="658537"/>
            <a:ext cx="7692960" cy="8969927"/>
            <a:chOff x="0" y="0"/>
            <a:chExt cx="1239160" cy="1444851"/>
          </a:xfrm>
        </p:grpSpPr>
        <p:sp>
          <p:nvSpPr>
            <p:cNvPr name="Freeform 9" id="9"/>
            <p:cNvSpPr/>
            <p:nvPr/>
          </p:nvSpPr>
          <p:spPr>
            <a:xfrm flipH="false" flipV="false" rot="0">
              <a:off x="0" y="0"/>
              <a:ext cx="1239160" cy="1444851"/>
            </a:xfrm>
            <a:custGeom>
              <a:avLst/>
              <a:gdLst/>
              <a:ahLst/>
              <a:cxnLst/>
              <a:rect r="r" b="b" t="t" l="l"/>
              <a:pathLst>
                <a:path h="1444851" w="1239160">
                  <a:moveTo>
                    <a:pt x="0" y="0"/>
                  </a:moveTo>
                  <a:lnTo>
                    <a:pt x="1239160" y="0"/>
                  </a:lnTo>
                  <a:lnTo>
                    <a:pt x="1239160" y="1444851"/>
                  </a:lnTo>
                  <a:lnTo>
                    <a:pt x="0" y="1444851"/>
                  </a:lnTo>
                  <a:close/>
                </a:path>
              </a:pathLst>
            </a:custGeom>
            <a:solidFill>
              <a:srgbClr val="FFFFFF"/>
            </a:solidFill>
          </p:spPr>
        </p:sp>
      </p:grpSp>
      <p:sp>
        <p:nvSpPr>
          <p:cNvPr name="TextBox 10" id="10"/>
          <p:cNvSpPr txBox="true"/>
          <p:nvPr/>
        </p:nvSpPr>
        <p:spPr>
          <a:xfrm rot="0">
            <a:off x="10577601" y="2099957"/>
            <a:ext cx="6292608" cy="1476375"/>
          </a:xfrm>
          <a:prstGeom prst="rect">
            <a:avLst/>
          </a:prstGeom>
        </p:spPr>
        <p:txBody>
          <a:bodyPr anchor="t" rtlCol="false" tIns="0" lIns="0" bIns="0" rIns="0">
            <a:spAutoFit/>
          </a:bodyPr>
          <a:lstStyle/>
          <a:p>
            <a:pPr algn="ctr">
              <a:lnSpc>
                <a:spcPts val="4153"/>
              </a:lnSpc>
            </a:pPr>
            <a:r>
              <a:rPr lang="en-US" sz="3461">
                <a:solidFill>
                  <a:srgbClr val="452A15"/>
                </a:solidFill>
                <a:latin typeface="Glacial Indifference"/>
                <a:ea typeface="Glacial Indifference"/>
                <a:cs typeface="Glacial Indifference"/>
                <a:sym typeface="Glacial Indifference"/>
              </a:rPr>
              <a:t>All of my data is organized on this </a:t>
            </a:r>
            <a:r>
              <a:rPr lang="en-US" sz="3461" u="sng">
                <a:solidFill>
                  <a:srgbClr val="452A15"/>
                </a:solidFill>
                <a:latin typeface="Glacial Indifference"/>
                <a:ea typeface="Glacial Indifference"/>
                <a:cs typeface="Glacial Indifference"/>
                <a:sym typeface="Glacial Indifference"/>
                <a:hlinkClick r:id="rId4" tooltip="https://docs.google.com/spreadsheets/d/1A4DOCagWo4o8J1B22J0ebMtNFHDJsAppj3wszVB8d0g/edit?usp=sharing"/>
              </a:rPr>
              <a:t>Google Sheet </a:t>
            </a:r>
          </a:p>
          <a:p>
            <a:pPr algn="ctr">
              <a:lnSpc>
                <a:spcPts val="3313"/>
              </a:lnSpc>
            </a:pPr>
            <a:r>
              <a:rPr lang="en-US" sz="2761">
                <a:solidFill>
                  <a:srgbClr val="000000"/>
                </a:solidFill>
                <a:latin typeface="Glacial Indifference"/>
                <a:ea typeface="Glacial Indifference"/>
                <a:cs typeface="Glacial Indifference"/>
                <a:sym typeface="Glacial Indifference"/>
              </a:rPr>
              <a:t> </a:t>
            </a:r>
          </a:p>
        </p:txBody>
      </p:sp>
      <p:sp>
        <p:nvSpPr>
          <p:cNvPr name="TextBox 11" id="11"/>
          <p:cNvSpPr txBox="true"/>
          <p:nvPr/>
        </p:nvSpPr>
        <p:spPr>
          <a:xfrm rot="0">
            <a:off x="10958217" y="1032776"/>
            <a:ext cx="5271704" cy="1076706"/>
          </a:xfrm>
          <a:prstGeom prst="rect">
            <a:avLst/>
          </a:prstGeom>
        </p:spPr>
        <p:txBody>
          <a:bodyPr anchor="t" rtlCol="false" tIns="0" lIns="0" bIns="0" rIns="0">
            <a:spAutoFit/>
          </a:bodyPr>
          <a:lstStyle/>
          <a:p>
            <a:pPr algn="ctr">
              <a:lnSpc>
                <a:spcPts val="4032"/>
              </a:lnSpc>
            </a:pPr>
            <a:r>
              <a:rPr lang="en-US" sz="4800" spc="28">
                <a:solidFill>
                  <a:srgbClr val="583A28"/>
                </a:solidFill>
                <a:latin typeface="Abril Fatface"/>
                <a:ea typeface="Abril Fatface"/>
                <a:cs typeface="Abril Fatface"/>
                <a:sym typeface="Abril Fatface"/>
              </a:rPr>
              <a:t>WHERE IS YOUR DATA LOCATED?</a:t>
            </a:r>
          </a:p>
        </p:txBody>
      </p:sp>
      <p:sp>
        <p:nvSpPr>
          <p:cNvPr name="Freeform 12" id="12"/>
          <p:cNvSpPr/>
          <p:nvPr/>
        </p:nvSpPr>
        <p:spPr>
          <a:xfrm flipH="false" flipV="false" rot="0">
            <a:off x="-382166" y="-1295400"/>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5859866" y="8584559"/>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690717" y="6229428"/>
            <a:ext cx="5659708" cy="812634"/>
          </a:xfrm>
          <a:prstGeom prst="rect">
            <a:avLst/>
          </a:prstGeom>
        </p:spPr>
        <p:txBody>
          <a:bodyPr anchor="t" rtlCol="false" tIns="0" lIns="0" bIns="0" rIns="0">
            <a:spAutoFit/>
          </a:bodyPr>
          <a:lstStyle/>
          <a:p>
            <a:pPr algn="l" marL="0" indent="0" lvl="0">
              <a:lnSpc>
                <a:spcPts val="3118"/>
              </a:lnSpc>
            </a:pPr>
            <a:r>
              <a:rPr lang="en-US" b="true" sz="3118" spc="31">
                <a:solidFill>
                  <a:srgbClr val="583A28"/>
                </a:solidFill>
                <a:latin typeface="Glacial Indifference Bold"/>
                <a:ea typeface="Glacial Indifference Bold"/>
                <a:cs typeface="Glacial Indifference Bold"/>
                <a:sym typeface="Glacial Indifference Bold"/>
              </a:rPr>
              <a:t>Prepare: </a:t>
            </a:r>
            <a:r>
              <a:rPr lang="en-US" sz="3118" spc="31">
                <a:solidFill>
                  <a:srgbClr val="583A28"/>
                </a:solidFill>
                <a:latin typeface="Glacial Indifference"/>
                <a:ea typeface="Glacial Indifference"/>
                <a:cs typeface="Glacial Indifference"/>
                <a:sym typeface="Glacial Indifference"/>
              </a:rPr>
              <a:t>Questions on my </a:t>
            </a:r>
            <a:r>
              <a:rPr lang="en-US" b="true" sz="3118" spc="31">
                <a:solidFill>
                  <a:srgbClr val="583A28"/>
                </a:solidFill>
                <a:latin typeface="Glacial Indifference Bold"/>
                <a:ea typeface="Glacial Indifference Bold"/>
                <a:cs typeface="Glacial Indifference Bold"/>
                <a:sym typeface="Glacial Indifference Bold"/>
              </a:rPr>
              <a:t>data collection process</a:t>
            </a:r>
          </a:p>
        </p:txBody>
      </p:sp>
      <p:sp>
        <p:nvSpPr>
          <p:cNvPr name="TextBox 15" id="15"/>
          <p:cNvSpPr txBox="true"/>
          <p:nvPr/>
        </p:nvSpPr>
        <p:spPr>
          <a:xfrm rot="0">
            <a:off x="9881733" y="3427601"/>
            <a:ext cx="7688652" cy="1076706"/>
          </a:xfrm>
          <a:prstGeom prst="rect">
            <a:avLst/>
          </a:prstGeom>
        </p:spPr>
        <p:txBody>
          <a:bodyPr anchor="t" rtlCol="false" tIns="0" lIns="0" bIns="0" rIns="0">
            <a:spAutoFit/>
          </a:bodyPr>
          <a:lstStyle/>
          <a:p>
            <a:pPr algn="ctr">
              <a:lnSpc>
                <a:spcPts val="4032"/>
              </a:lnSpc>
            </a:pPr>
            <a:r>
              <a:rPr lang="en-US" sz="4800" spc="28">
                <a:solidFill>
                  <a:srgbClr val="583A28"/>
                </a:solidFill>
                <a:latin typeface="Abril Fatface"/>
                <a:ea typeface="Abril Fatface"/>
                <a:cs typeface="Abril Fatface"/>
                <a:sym typeface="Abril Fatface"/>
              </a:rPr>
              <a:t>IS YOUR DATA IN </a:t>
            </a:r>
            <a:r>
              <a:rPr lang="en-US" sz="4800" i="true" spc="28">
                <a:solidFill>
                  <a:srgbClr val="583A28"/>
                </a:solidFill>
                <a:latin typeface="Abril Fatface Italics"/>
                <a:ea typeface="Abril Fatface Italics"/>
                <a:cs typeface="Abril Fatface Italics"/>
                <a:sym typeface="Abril Fatface Italics"/>
              </a:rPr>
              <a:t>LONG</a:t>
            </a:r>
            <a:r>
              <a:rPr lang="en-US" sz="4800" spc="28">
                <a:solidFill>
                  <a:srgbClr val="583A28"/>
                </a:solidFill>
                <a:latin typeface="Abril Fatface"/>
                <a:ea typeface="Abril Fatface"/>
                <a:cs typeface="Abril Fatface"/>
                <a:sym typeface="Abril Fatface"/>
              </a:rPr>
              <a:t> OR WIDE FORMAT?</a:t>
            </a:r>
          </a:p>
        </p:txBody>
      </p:sp>
      <p:sp>
        <p:nvSpPr>
          <p:cNvPr name="TextBox 16" id="16"/>
          <p:cNvSpPr txBox="true"/>
          <p:nvPr/>
        </p:nvSpPr>
        <p:spPr>
          <a:xfrm rot="0">
            <a:off x="10707437" y="4494782"/>
            <a:ext cx="6292608" cy="1581150"/>
          </a:xfrm>
          <a:prstGeom prst="rect">
            <a:avLst/>
          </a:prstGeom>
        </p:spPr>
        <p:txBody>
          <a:bodyPr anchor="t" rtlCol="false" tIns="0" lIns="0" bIns="0" rIns="0">
            <a:spAutoFit/>
          </a:bodyPr>
          <a:lstStyle/>
          <a:p>
            <a:pPr algn="ctr">
              <a:lnSpc>
                <a:spcPts val="4153"/>
              </a:lnSpc>
            </a:pPr>
            <a:r>
              <a:rPr lang="en-US" sz="3461">
                <a:solidFill>
                  <a:srgbClr val="452A15"/>
                </a:solidFill>
                <a:latin typeface="Glacial Indifference"/>
                <a:ea typeface="Glacial Indifference"/>
                <a:cs typeface="Glacial Indifference"/>
                <a:sym typeface="Glacial Indifference"/>
              </a:rPr>
              <a:t>The data is organized in the </a:t>
            </a:r>
            <a:r>
              <a:rPr lang="en-US" sz="3461" b="true">
                <a:solidFill>
                  <a:srgbClr val="452A15"/>
                </a:solidFill>
                <a:latin typeface="Glacial Indifference Bold"/>
                <a:ea typeface="Glacial Indifference Bold"/>
                <a:cs typeface="Glacial Indifference Bold"/>
                <a:sym typeface="Glacial Indifference Bold"/>
              </a:rPr>
              <a:t>wide format</a:t>
            </a:r>
            <a:r>
              <a:rPr lang="en-US" sz="3461">
                <a:solidFill>
                  <a:srgbClr val="452A15"/>
                </a:solidFill>
                <a:latin typeface="Glacial Indifference"/>
                <a:ea typeface="Glacial Indifference"/>
                <a:cs typeface="Glacial Indifference"/>
                <a:sym typeface="Glacial Indifference"/>
              </a:rPr>
              <a:t> the google spreadsheet above.</a:t>
            </a:r>
          </a:p>
        </p:txBody>
      </p:sp>
      <p:sp>
        <p:nvSpPr>
          <p:cNvPr name="TextBox 17" id="17"/>
          <p:cNvSpPr txBox="true"/>
          <p:nvPr/>
        </p:nvSpPr>
        <p:spPr>
          <a:xfrm rot="0">
            <a:off x="10009415" y="6430962"/>
            <a:ext cx="7688652" cy="1053084"/>
          </a:xfrm>
          <a:prstGeom prst="rect">
            <a:avLst/>
          </a:prstGeom>
        </p:spPr>
        <p:txBody>
          <a:bodyPr anchor="t" rtlCol="false" tIns="0" lIns="0" bIns="0" rIns="0">
            <a:spAutoFit/>
          </a:bodyPr>
          <a:lstStyle/>
          <a:p>
            <a:pPr algn="ctr">
              <a:lnSpc>
                <a:spcPts val="3948"/>
              </a:lnSpc>
            </a:pPr>
            <a:r>
              <a:rPr lang="en-US" sz="4700" spc="28">
                <a:solidFill>
                  <a:srgbClr val="583A28"/>
                </a:solidFill>
                <a:latin typeface="Abril Fatface"/>
                <a:ea typeface="Abril Fatface"/>
                <a:cs typeface="Abril Fatface"/>
                <a:sym typeface="Abril Fatface"/>
              </a:rPr>
              <a:t> BIAS/CREDIBILITY ISSUES?</a:t>
            </a:r>
          </a:p>
        </p:txBody>
      </p:sp>
      <p:sp>
        <p:nvSpPr>
          <p:cNvPr name="TextBox 18" id="18"/>
          <p:cNvSpPr txBox="true"/>
          <p:nvPr/>
        </p:nvSpPr>
        <p:spPr>
          <a:xfrm rot="0">
            <a:off x="10577601" y="7677150"/>
            <a:ext cx="6292608" cy="1581150"/>
          </a:xfrm>
          <a:prstGeom prst="rect">
            <a:avLst/>
          </a:prstGeom>
        </p:spPr>
        <p:txBody>
          <a:bodyPr anchor="t" rtlCol="false" tIns="0" lIns="0" bIns="0" rIns="0">
            <a:spAutoFit/>
          </a:bodyPr>
          <a:lstStyle/>
          <a:p>
            <a:pPr algn="ctr">
              <a:lnSpc>
                <a:spcPts val="4153"/>
              </a:lnSpc>
            </a:pPr>
            <a:r>
              <a:rPr lang="en-US" sz="3461">
                <a:solidFill>
                  <a:srgbClr val="452A15"/>
                </a:solidFill>
                <a:latin typeface="Glacial Indifference"/>
                <a:ea typeface="Glacial Indifference"/>
                <a:cs typeface="Glacial Indifference"/>
                <a:sym typeface="Glacial Indifference"/>
              </a:rPr>
              <a:t>There are issues with </a:t>
            </a:r>
            <a:r>
              <a:rPr lang="en-US" sz="3461" b="true">
                <a:solidFill>
                  <a:srgbClr val="452A15"/>
                </a:solidFill>
                <a:latin typeface="Glacial Indifference Bold"/>
                <a:ea typeface="Glacial Indifference Bold"/>
                <a:cs typeface="Glacial Indifference Bold"/>
                <a:sym typeface="Glacial Indifference Bold"/>
              </a:rPr>
              <a:t>credibility</a:t>
            </a:r>
            <a:r>
              <a:rPr lang="en-US" sz="3461">
                <a:solidFill>
                  <a:srgbClr val="452A15"/>
                </a:solidFill>
                <a:latin typeface="Glacial Indifference"/>
                <a:ea typeface="Glacial Indifference"/>
                <a:cs typeface="Glacial Indifference"/>
                <a:sym typeface="Glacial Indifference"/>
              </a:rPr>
              <a:t>, as much of the data is sourced from </a:t>
            </a:r>
            <a:r>
              <a:rPr lang="en-US" sz="3461" b="true">
                <a:solidFill>
                  <a:srgbClr val="452A15"/>
                </a:solidFill>
                <a:latin typeface="Glacial Indifference Bold"/>
                <a:ea typeface="Glacial Indifference Bold"/>
                <a:cs typeface="Glacial Indifference Bold"/>
                <a:sym typeface="Glacial Indifference Bold"/>
              </a:rPr>
              <a:t>Yelp</a:t>
            </a:r>
            <a:r>
              <a:rPr lang="en-US" sz="3461">
                <a:solidFill>
                  <a:srgbClr val="452A15"/>
                </a:solidFill>
                <a:latin typeface="Glacial Indifference"/>
                <a:ea typeface="Glacial Indifference"/>
                <a:cs typeface="Glacial Indifference"/>
                <a:sym typeface="Glacial Indifference"/>
              </a:rPr>
              <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83A28"/>
        </a:solidFill>
      </p:bgPr>
    </p:bg>
    <p:spTree>
      <p:nvGrpSpPr>
        <p:cNvPr id="1" name=""/>
        <p:cNvGrpSpPr/>
        <p:nvPr/>
      </p:nvGrpSpPr>
      <p:grpSpPr>
        <a:xfrm>
          <a:off x="0" y="0"/>
          <a:ext cx="0" cy="0"/>
          <a:chOff x="0" y="0"/>
          <a:chExt cx="0" cy="0"/>
        </a:xfrm>
      </p:grpSpPr>
      <p:grpSp>
        <p:nvGrpSpPr>
          <p:cNvPr name="Group 2" id="2"/>
          <p:cNvGrpSpPr/>
          <p:nvPr/>
        </p:nvGrpSpPr>
        <p:grpSpPr>
          <a:xfrm rot="0">
            <a:off x="-1190942" y="-1295400"/>
            <a:ext cx="10334942" cy="12938707"/>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CD9577"/>
            </a:solidFill>
          </p:spPr>
        </p:sp>
      </p:grpSp>
      <p:grpSp>
        <p:nvGrpSpPr>
          <p:cNvPr name="Group 4" id="4"/>
          <p:cNvGrpSpPr/>
          <p:nvPr/>
        </p:nvGrpSpPr>
        <p:grpSpPr>
          <a:xfrm rot="0">
            <a:off x="674091" y="688990"/>
            <a:ext cx="7692960" cy="8969927"/>
            <a:chOff x="0" y="0"/>
            <a:chExt cx="1239160" cy="1444851"/>
          </a:xfrm>
        </p:grpSpPr>
        <p:sp>
          <p:nvSpPr>
            <p:cNvPr name="Freeform 5" id="5"/>
            <p:cNvSpPr/>
            <p:nvPr/>
          </p:nvSpPr>
          <p:spPr>
            <a:xfrm flipH="false" flipV="false" rot="0">
              <a:off x="0" y="0"/>
              <a:ext cx="1239160" cy="1444851"/>
            </a:xfrm>
            <a:custGeom>
              <a:avLst/>
              <a:gdLst/>
              <a:ahLst/>
              <a:cxnLst/>
              <a:rect r="r" b="b" t="t" l="l"/>
              <a:pathLst>
                <a:path h="1444851" w="1239160">
                  <a:moveTo>
                    <a:pt x="0" y="0"/>
                  </a:moveTo>
                  <a:lnTo>
                    <a:pt x="1239160" y="0"/>
                  </a:lnTo>
                  <a:lnTo>
                    <a:pt x="1239160" y="1444851"/>
                  </a:lnTo>
                  <a:lnTo>
                    <a:pt x="0" y="1444851"/>
                  </a:lnTo>
                  <a:close/>
                </a:path>
              </a:pathLst>
            </a:custGeom>
            <a:solidFill>
              <a:srgbClr val="FFFFFF"/>
            </a:solidFill>
          </p:spPr>
        </p:sp>
      </p:grpSp>
      <p:sp>
        <p:nvSpPr>
          <p:cNvPr name="TextBox 6" id="6"/>
          <p:cNvSpPr txBox="true"/>
          <p:nvPr/>
        </p:nvSpPr>
        <p:spPr>
          <a:xfrm rot="0">
            <a:off x="674091" y="2182130"/>
            <a:ext cx="7692960" cy="3609975"/>
          </a:xfrm>
          <a:prstGeom prst="rect">
            <a:avLst/>
          </a:prstGeom>
        </p:spPr>
        <p:txBody>
          <a:bodyPr anchor="t" rtlCol="false" tIns="0" lIns="0" bIns="0" rIns="0">
            <a:spAutoFit/>
          </a:bodyPr>
          <a:lstStyle/>
          <a:p>
            <a:pPr algn="ctr">
              <a:lnSpc>
                <a:spcPts val="9000"/>
              </a:lnSpc>
            </a:pPr>
            <a:r>
              <a:rPr lang="en-US" sz="12000">
                <a:solidFill>
                  <a:srgbClr val="583A28"/>
                </a:solidFill>
                <a:latin typeface="Abril Fatface"/>
                <a:ea typeface="Abril Fatface"/>
                <a:cs typeface="Abril Fatface"/>
                <a:sym typeface="Abril Fatface"/>
              </a:rPr>
              <a:t>guiding questions: 2</a:t>
            </a:r>
          </a:p>
        </p:txBody>
      </p:sp>
      <p:sp>
        <p:nvSpPr>
          <p:cNvPr name="Freeform 7" id="7"/>
          <p:cNvSpPr/>
          <p:nvPr/>
        </p:nvSpPr>
        <p:spPr>
          <a:xfrm flipH="false" flipV="false" rot="-3042263">
            <a:off x="8842609" y="-3864250"/>
            <a:ext cx="7469107" cy="1381569"/>
          </a:xfrm>
          <a:custGeom>
            <a:avLst/>
            <a:gdLst/>
            <a:ahLst/>
            <a:cxnLst/>
            <a:rect r="r" b="b" t="t" l="l"/>
            <a:pathLst>
              <a:path h="1381569" w="7469107">
                <a:moveTo>
                  <a:pt x="0" y="0"/>
                </a:moveTo>
                <a:lnTo>
                  <a:pt x="7469107" y="0"/>
                </a:lnTo>
                <a:lnTo>
                  <a:pt x="7469107" y="1381569"/>
                </a:lnTo>
                <a:lnTo>
                  <a:pt x="0" y="1381569"/>
                </a:lnTo>
                <a:lnTo>
                  <a:pt x="0" y="0"/>
                </a:lnTo>
                <a:close/>
              </a:path>
            </a:pathLst>
          </a:custGeom>
          <a:blipFill>
            <a:blip r:embed="rId2">
              <a:alphaModFix amt="83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9877425" y="658537"/>
            <a:ext cx="7692960" cy="8969927"/>
            <a:chOff x="0" y="0"/>
            <a:chExt cx="1239160" cy="1444851"/>
          </a:xfrm>
        </p:grpSpPr>
        <p:sp>
          <p:nvSpPr>
            <p:cNvPr name="Freeform 9" id="9"/>
            <p:cNvSpPr/>
            <p:nvPr/>
          </p:nvSpPr>
          <p:spPr>
            <a:xfrm flipH="false" flipV="false" rot="0">
              <a:off x="0" y="0"/>
              <a:ext cx="1239160" cy="1444851"/>
            </a:xfrm>
            <a:custGeom>
              <a:avLst/>
              <a:gdLst/>
              <a:ahLst/>
              <a:cxnLst/>
              <a:rect r="r" b="b" t="t" l="l"/>
              <a:pathLst>
                <a:path h="1444851" w="1239160">
                  <a:moveTo>
                    <a:pt x="0" y="0"/>
                  </a:moveTo>
                  <a:lnTo>
                    <a:pt x="1239160" y="0"/>
                  </a:lnTo>
                  <a:lnTo>
                    <a:pt x="1239160" y="1444851"/>
                  </a:lnTo>
                  <a:lnTo>
                    <a:pt x="0" y="1444851"/>
                  </a:lnTo>
                  <a:close/>
                </a:path>
              </a:pathLst>
            </a:custGeom>
            <a:solidFill>
              <a:srgbClr val="FFFFFF"/>
            </a:solidFill>
          </p:spPr>
        </p:sp>
      </p:grpSp>
      <p:sp>
        <p:nvSpPr>
          <p:cNvPr name="TextBox 10" id="10"/>
          <p:cNvSpPr txBox="true"/>
          <p:nvPr/>
        </p:nvSpPr>
        <p:spPr>
          <a:xfrm rot="0">
            <a:off x="10577601" y="2802038"/>
            <a:ext cx="6292608" cy="1581150"/>
          </a:xfrm>
          <a:prstGeom prst="rect">
            <a:avLst/>
          </a:prstGeom>
        </p:spPr>
        <p:txBody>
          <a:bodyPr anchor="t" rtlCol="false" tIns="0" lIns="0" bIns="0" rIns="0">
            <a:spAutoFit/>
          </a:bodyPr>
          <a:lstStyle/>
          <a:p>
            <a:pPr algn="ctr">
              <a:lnSpc>
                <a:spcPts val="4153"/>
              </a:lnSpc>
            </a:pPr>
            <a:r>
              <a:rPr lang="en-US" sz="3461">
                <a:solidFill>
                  <a:srgbClr val="452A15"/>
                </a:solidFill>
                <a:latin typeface="Glacial Indifference"/>
                <a:ea typeface="Glacial Indifference"/>
                <a:cs typeface="Glacial Indifference"/>
                <a:sym typeface="Glacial Indifference"/>
              </a:rPr>
              <a:t>My data is </a:t>
            </a:r>
            <a:r>
              <a:rPr lang="en-US" sz="3461" b="true">
                <a:solidFill>
                  <a:srgbClr val="452A15"/>
                </a:solidFill>
                <a:latin typeface="Glacial Indifference Bold"/>
                <a:ea typeface="Glacial Indifference Bold"/>
                <a:cs typeface="Glacial Indifference Bold"/>
                <a:sym typeface="Glacial Indifference Bold"/>
              </a:rPr>
              <a:t>Reliable</a:t>
            </a:r>
            <a:r>
              <a:rPr lang="en-US" sz="3461">
                <a:solidFill>
                  <a:srgbClr val="452A15"/>
                </a:solidFill>
                <a:latin typeface="Glacial Indifference"/>
                <a:ea typeface="Glacial Indifference"/>
                <a:cs typeface="Glacial Indifference"/>
                <a:sym typeface="Glacial Indifference"/>
              </a:rPr>
              <a:t>, because I used the most popular reviews and data from cafe menus.</a:t>
            </a:r>
          </a:p>
        </p:txBody>
      </p:sp>
      <p:sp>
        <p:nvSpPr>
          <p:cNvPr name="TextBox 11" id="11"/>
          <p:cNvSpPr txBox="true"/>
          <p:nvPr/>
        </p:nvSpPr>
        <p:spPr>
          <a:xfrm rot="0">
            <a:off x="10577601" y="1899741"/>
            <a:ext cx="5271704" cy="571881"/>
          </a:xfrm>
          <a:prstGeom prst="rect">
            <a:avLst/>
          </a:prstGeom>
        </p:spPr>
        <p:txBody>
          <a:bodyPr anchor="t" rtlCol="false" tIns="0" lIns="0" bIns="0" rIns="0">
            <a:spAutoFit/>
          </a:bodyPr>
          <a:lstStyle/>
          <a:p>
            <a:pPr algn="l">
              <a:lnSpc>
                <a:spcPts val="4032"/>
              </a:lnSpc>
            </a:pPr>
            <a:r>
              <a:rPr lang="en-US" sz="4800" spc="28">
                <a:solidFill>
                  <a:srgbClr val="583A28"/>
                </a:solidFill>
                <a:latin typeface="Abril Fatface"/>
                <a:ea typeface="Abril Fatface"/>
                <a:cs typeface="Abril Fatface"/>
                <a:sym typeface="Abril Fatface"/>
              </a:rPr>
              <a:t>RELIABLE?</a:t>
            </a:r>
          </a:p>
        </p:txBody>
      </p:sp>
      <p:sp>
        <p:nvSpPr>
          <p:cNvPr name="Freeform 12" id="12"/>
          <p:cNvSpPr/>
          <p:nvPr/>
        </p:nvSpPr>
        <p:spPr>
          <a:xfrm flipH="false" flipV="false" rot="0">
            <a:off x="-382166" y="-1295400"/>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5859866" y="8584559"/>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690717" y="6229428"/>
            <a:ext cx="5659708" cy="422109"/>
          </a:xfrm>
          <a:prstGeom prst="rect">
            <a:avLst/>
          </a:prstGeom>
        </p:spPr>
        <p:txBody>
          <a:bodyPr anchor="t" rtlCol="false" tIns="0" lIns="0" bIns="0" rIns="0">
            <a:spAutoFit/>
          </a:bodyPr>
          <a:lstStyle/>
          <a:p>
            <a:pPr algn="l" marL="0" indent="0" lvl="0">
              <a:lnSpc>
                <a:spcPts val="3118"/>
              </a:lnSpc>
            </a:pPr>
            <a:r>
              <a:rPr lang="en-US" sz="3118" spc="31">
                <a:solidFill>
                  <a:srgbClr val="583A28"/>
                </a:solidFill>
                <a:latin typeface="Glacial Indifference"/>
                <a:ea typeface="Glacial Indifference"/>
                <a:cs typeface="Glacial Indifference"/>
                <a:sym typeface="Glacial Indifference"/>
              </a:rPr>
              <a:t>Is your data </a:t>
            </a:r>
            <a:r>
              <a:rPr lang="en-US" b="true" sz="3118" spc="31" u="sng">
                <a:solidFill>
                  <a:srgbClr val="583A28"/>
                </a:solidFill>
                <a:latin typeface="Glacial Indifference Bold"/>
                <a:ea typeface="Glacial Indifference Bold"/>
                <a:cs typeface="Glacial Indifference Bold"/>
                <a:sym typeface="Glacial Indifference Bold"/>
                <a:hlinkClick r:id="rId6" tooltip="https://www.coursera.org/lecture/data-preparation/what-is-bad-data-lHirM"/>
              </a:rPr>
              <a:t>ROCC</a:t>
            </a:r>
            <a:r>
              <a:rPr lang="en-US" b="true" sz="3118" spc="31">
                <a:solidFill>
                  <a:srgbClr val="583A28"/>
                </a:solidFill>
                <a:latin typeface="Glacial Indifference Bold"/>
                <a:ea typeface="Glacial Indifference Bold"/>
                <a:cs typeface="Glacial Indifference Bold"/>
                <a:sym typeface="Glacial Indifference Bold"/>
              </a:rPr>
              <a:t>?</a:t>
            </a:r>
          </a:p>
        </p:txBody>
      </p:sp>
      <p:sp>
        <p:nvSpPr>
          <p:cNvPr name="TextBox 15" id="15"/>
          <p:cNvSpPr txBox="true"/>
          <p:nvPr/>
        </p:nvSpPr>
        <p:spPr>
          <a:xfrm rot="0">
            <a:off x="10577601" y="4964213"/>
            <a:ext cx="5271704" cy="571881"/>
          </a:xfrm>
          <a:prstGeom prst="rect">
            <a:avLst/>
          </a:prstGeom>
        </p:spPr>
        <p:txBody>
          <a:bodyPr anchor="t" rtlCol="false" tIns="0" lIns="0" bIns="0" rIns="0">
            <a:spAutoFit/>
          </a:bodyPr>
          <a:lstStyle/>
          <a:p>
            <a:pPr algn="l">
              <a:lnSpc>
                <a:spcPts val="4032"/>
              </a:lnSpc>
            </a:pPr>
            <a:r>
              <a:rPr lang="en-US" sz="4800" spc="28">
                <a:solidFill>
                  <a:srgbClr val="583A28"/>
                </a:solidFill>
                <a:latin typeface="Abril Fatface"/>
                <a:ea typeface="Abril Fatface"/>
                <a:cs typeface="Abril Fatface"/>
                <a:sym typeface="Abril Fatface"/>
              </a:rPr>
              <a:t>ORIGINAL?</a:t>
            </a:r>
          </a:p>
        </p:txBody>
      </p:sp>
      <p:sp>
        <p:nvSpPr>
          <p:cNvPr name="TextBox 16" id="16"/>
          <p:cNvSpPr txBox="true"/>
          <p:nvPr/>
        </p:nvSpPr>
        <p:spPr>
          <a:xfrm rot="0">
            <a:off x="10577601" y="5955659"/>
            <a:ext cx="6292608" cy="2628900"/>
          </a:xfrm>
          <a:prstGeom prst="rect">
            <a:avLst/>
          </a:prstGeom>
        </p:spPr>
        <p:txBody>
          <a:bodyPr anchor="t" rtlCol="false" tIns="0" lIns="0" bIns="0" rIns="0">
            <a:spAutoFit/>
          </a:bodyPr>
          <a:lstStyle/>
          <a:p>
            <a:pPr algn="ctr">
              <a:lnSpc>
                <a:spcPts val="4153"/>
              </a:lnSpc>
            </a:pPr>
            <a:r>
              <a:rPr lang="en-US" sz="3461">
                <a:solidFill>
                  <a:srgbClr val="452A15"/>
                </a:solidFill>
                <a:latin typeface="Glacial Indifference"/>
                <a:ea typeface="Glacial Indifference"/>
                <a:cs typeface="Glacial Indifference"/>
                <a:sym typeface="Glacial Indifference"/>
              </a:rPr>
              <a:t>My data is </a:t>
            </a:r>
            <a:r>
              <a:rPr lang="en-US" sz="3461" b="true">
                <a:solidFill>
                  <a:srgbClr val="452A15"/>
                </a:solidFill>
                <a:latin typeface="Glacial Indifference Bold"/>
                <a:ea typeface="Glacial Indifference Bold"/>
                <a:cs typeface="Glacial Indifference Bold"/>
                <a:sym typeface="Glacial Indifference Bold"/>
              </a:rPr>
              <a:t>Original</a:t>
            </a:r>
            <a:r>
              <a:rPr lang="en-US" sz="3461">
                <a:solidFill>
                  <a:srgbClr val="452A15"/>
                </a:solidFill>
                <a:latin typeface="Glacial Indifference"/>
                <a:ea typeface="Glacial Indifference"/>
                <a:cs typeface="Glacial Indifference"/>
                <a:sym typeface="Glacial Indifference"/>
              </a:rPr>
              <a:t>, because prices are reported on Yelp. Some restaurants provided websites with complete pricing information.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83A28"/>
        </a:solidFill>
      </p:bgPr>
    </p:bg>
    <p:spTree>
      <p:nvGrpSpPr>
        <p:cNvPr id="1" name=""/>
        <p:cNvGrpSpPr/>
        <p:nvPr/>
      </p:nvGrpSpPr>
      <p:grpSpPr>
        <a:xfrm>
          <a:off x="0" y="0"/>
          <a:ext cx="0" cy="0"/>
          <a:chOff x="0" y="0"/>
          <a:chExt cx="0" cy="0"/>
        </a:xfrm>
      </p:grpSpPr>
      <p:grpSp>
        <p:nvGrpSpPr>
          <p:cNvPr name="Group 2" id="2"/>
          <p:cNvGrpSpPr/>
          <p:nvPr/>
        </p:nvGrpSpPr>
        <p:grpSpPr>
          <a:xfrm rot="0">
            <a:off x="-1190942" y="-1295400"/>
            <a:ext cx="10334942" cy="12938707"/>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CD9577"/>
            </a:solidFill>
          </p:spPr>
        </p:sp>
      </p:grpSp>
      <p:grpSp>
        <p:nvGrpSpPr>
          <p:cNvPr name="Group 4" id="4"/>
          <p:cNvGrpSpPr/>
          <p:nvPr/>
        </p:nvGrpSpPr>
        <p:grpSpPr>
          <a:xfrm rot="0">
            <a:off x="674091" y="688990"/>
            <a:ext cx="7692960" cy="8969927"/>
            <a:chOff x="0" y="0"/>
            <a:chExt cx="1239160" cy="1444851"/>
          </a:xfrm>
        </p:grpSpPr>
        <p:sp>
          <p:nvSpPr>
            <p:cNvPr name="Freeform 5" id="5"/>
            <p:cNvSpPr/>
            <p:nvPr/>
          </p:nvSpPr>
          <p:spPr>
            <a:xfrm flipH="false" flipV="false" rot="0">
              <a:off x="0" y="0"/>
              <a:ext cx="1239160" cy="1444851"/>
            </a:xfrm>
            <a:custGeom>
              <a:avLst/>
              <a:gdLst/>
              <a:ahLst/>
              <a:cxnLst/>
              <a:rect r="r" b="b" t="t" l="l"/>
              <a:pathLst>
                <a:path h="1444851" w="1239160">
                  <a:moveTo>
                    <a:pt x="0" y="0"/>
                  </a:moveTo>
                  <a:lnTo>
                    <a:pt x="1239160" y="0"/>
                  </a:lnTo>
                  <a:lnTo>
                    <a:pt x="1239160" y="1444851"/>
                  </a:lnTo>
                  <a:lnTo>
                    <a:pt x="0" y="1444851"/>
                  </a:lnTo>
                  <a:close/>
                </a:path>
              </a:pathLst>
            </a:custGeom>
            <a:solidFill>
              <a:srgbClr val="FFFFFF"/>
            </a:solidFill>
          </p:spPr>
        </p:sp>
      </p:grpSp>
      <p:sp>
        <p:nvSpPr>
          <p:cNvPr name="TextBox 6" id="6"/>
          <p:cNvSpPr txBox="true"/>
          <p:nvPr/>
        </p:nvSpPr>
        <p:spPr>
          <a:xfrm rot="0">
            <a:off x="674091" y="2182130"/>
            <a:ext cx="7692960" cy="3609975"/>
          </a:xfrm>
          <a:prstGeom prst="rect">
            <a:avLst/>
          </a:prstGeom>
        </p:spPr>
        <p:txBody>
          <a:bodyPr anchor="t" rtlCol="false" tIns="0" lIns="0" bIns="0" rIns="0">
            <a:spAutoFit/>
          </a:bodyPr>
          <a:lstStyle/>
          <a:p>
            <a:pPr algn="ctr">
              <a:lnSpc>
                <a:spcPts val="9000"/>
              </a:lnSpc>
            </a:pPr>
            <a:r>
              <a:rPr lang="en-US" sz="12000">
                <a:solidFill>
                  <a:srgbClr val="583A28"/>
                </a:solidFill>
                <a:latin typeface="Abril Fatface"/>
                <a:ea typeface="Abril Fatface"/>
                <a:cs typeface="Abril Fatface"/>
                <a:sym typeface="Abril Fatface"/>
              </a:rPr>
              <a:t>guiding questions: 2</a:t>
            </a:r>
          </a:p>
        </p:txBody>
      </p:sp>
      <p:sp>
        <p:nvSpPr>
          <p:cNvPr name="Freeform 7" id="7"/>
          <p:cNvSpPr/>
          <p:nvPr/>
        </p:nvSpPr>
        <p:spPr>
          <a:xfrm flipH="false" flipV="false" rot="-3042263">
            <a:off x="8842609" y="-3864250"/>
            <a:ext cx="7469107" cy="1381569"/>
          </a:xfrm>
          <a:custGeom>
            <a:avLst/>
            <a:gdLst/>
            <a:ahLst/>
            <a:cxnLst/>
            <a:rect r="r" b="b" t="t" l="l"/>
            <a:pathLst>
              <a:path h="1381569" w="7469107">
                <a:moveTo>
                  <a:pt x="0" y="0"/>
                </a:moveTo>
                <a:lnTo>
                  <a:pt x="7469107" y="0"/>
                </a:lnTo>
                <a:lnTo>
                  <a:pt x="7469107" y="1381569"/>
                </a:lnTo>
                <a:lnTo>
                  <a:pt x="0" y="1381569"/>
                </a:lnTo>
                <a:lnTo>
                  <a:pt x="0" y="0"/>
                </a:lnTo>
                <a:close/>
              </a:path>
            </a:pathLst>
          </a:custGeom>
          <a:blipFill>
            <a:blip r:embed="rId2">
              <a:alphaModFix amt="83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9877425" y="658537"/>
            <a:ext cx="7692960" cy="8969927"/>
            <a:chOff x="0" y="0"/>
            <a:chExt cx="1239160" cy="1444851"/>
          </a:xfrm>
        </p:grpSpPr>
        <p:sp>
          <p:nvSpPr>
            <p:cNvPr name="Freeform 9" id="9"/>
            <p:cNvSpPr/>
            <p:nvPr/>
          </p:nvSpPr>
          <p:spPr>
            <a:xfrm flipH="false" flipV="false" rot="0">
              <a:off x="0" y="0"/>
              <a:ext cx="1239160" cy="1444851"/>
            </a:xfrm>
            <a:custGeom>
              <a:avLst/>
              <a:gdLst/>
              <a:ahLst/>
              <a:cxnLst/>
              <a:rect r="r" b="b" t="t" l="l"/>
              <a:pathLst>
                <a:path h="1444851" w="1239160">
                  <a:moveTo>
                    <a:pt x="0" y="0"/>
                  </a:moveTo>
                  <a:lnTo>
                    <a:pt x="1239160" y="0"/>
                  </a:lnTo>
                  <a:lnTo>
                    <a:pt x="1239160" y="1444851"/>
                  </a:lnTo>
                  <a:lnTo>
                    <a:pt x="0" y="1444851"/>
                  </a:lnTo>
                  <a:close/>
                </a:path>
              </a:pathLst>
            </a:custGeom>
            <a:solidFill>
              <a:srgbClr val="FFFFFF"/>
            </a:solidFill>
          </p:spPr>
        </p:sp>
      </p:grpSp>
      <p:sp>
        <p:nvSpPr>
          <p:cNvPr name="TextBox 10" id="10"/>
          <p:cNvSpPr txBox="true"/>
          <p:nvPr/>
        </p:nvSpPr>
        <p:spPr>
          <a:xfrm rot="0">
            <a:off x="10577601" y="2360959"/>
            <a:ext cx="6292608" cy="2628900"/>
          </a:xfrm>
          <a:prstGeom prst="rect">
            <a:avLst/>
          </a:prstGeom>
        </p:spPr>
        <p:txBody>
          <a:bodyPr anchor="t" rtlCol="false" tIns="0" lIns="0" bIns="0" rIns="0">
            <a:spAutoFit/>
          </a:bodyPr>
          <a:lstStyle/>
          <a:p>
            <a:pPr algn="ctr">
              <a:lnSpc>
                <a:spcPts val="4153"/>
              </a:lnSpc>
            </a:pPr>
            <a:r>
              <a:rPr lang="en-US" sz="3461">
                <a:solidFill>
                  <a:srgbClr val="452A15"/>
                </a:solidFill>
                <a:latin typeface="Glacial Indifference"/>
                <a:ea typeface="Glacial Indifference"/>
                <a:cs typeface="Glacial Indifference"/>
                <a:sym typeface="Glacial Indifference"/>
              </a:rPr>
              <a:t>My data is </a:t>
            </a:r>
            <a:r>
              <a:rPr lang="en-US" sz="3461" b="true">
                <a:solidFill>
                  <a:srgbClr val="452A15"/>
                </a:solidFill>
                <a:latin typeface="Glacial Indifference Bold"/>
                <a:ea typeface="Glacial Indifference Bold"/>
                <a:cs typeface="Glacial Indifference Bold"/>
                <a:sym typeface="Glacial Indifference Bold"/>
              </a:rPr>
              <a:t>not Comprehensive,</a:t>
            </a:r>
            <a:r>
              <a:rPr lang="en-US" sz="3461">
                <a:solidFill>
                  <a:srgbClr val="452A15"/>
                </a:solidFill>
                <a:latin typeface="Glacial Indifference"/>
                <a:ea typeface="Glacial Indifference"/>
                <a:cs typeface="Glacial Indifference"/>
                <a:sym typeface="Glacial Indifference"/>
              </a:rPr>
              <a:t> as I am unable to get boba for every boba shop. But I have data from 30 boba shops in </a:t>
            </a:r>
            <a:r>
              <a:rPr lang="en-US" sz="3461" b="true">
                <a:solidFill>
                  <a:srgbClr val="452A15"/>
                </a:solidFill>
                <a:latin typeface="Glacial Indifference Bold"/>
                <a:ea typeface="Glacial Indifference Bold"/>
                <a:cs typeface="Glacial Indifference Bold"/>
                <a:sym typeface="Glacial Indifference Bold"/>
              </a:rPr>
              <a:t>Orange, Santa Ana, and Garden Grove. </a:t>
            </a:r>
          </a:p>
        </p:txBody>
      </p:sp>
      <p:sp>
        <p:nvSpPr>
          <p:cNvPr name="TextBox 11" id="11"/>
          <p:cNvSpPr txBox="true"/>
          <p:nvPr/>
        </p:nvSpPr>
        <p:spPr>
          <a:xfrm rot="0">
            <a:off x="10577601" y="1537601"/>
            <a:ext cx="5724657" cy="571881"/>
          </a:xfrm>
          <a:prstGeom prst="rect">
            <a:avLst/>
          </a:prstGeom>
        </p:spPr>
        <p:txBody>
          <a:bodyPr anchor="t" rtlCol="false" tIns="0" lIns="0" bIns="0" rIns="0">
            <a:spAutoFit/>
          </a:bodyPr>
          <a:lstStyle/>
          <a:p>
            <a:pPr algn="l">
              <a:lnSpc>
                <a:spcPts val="4032"/>
              </a:lnSpc>
            </a:pPr>
            <a:r>
              <a:rPr lang="en-US" sz="4800" spc="28">
                <a:solidFill>
                  <a:srgbClr val="583A28"/>
                </a:solidFill>
                <a:latin typeface="Abril Fatface"/>
                <a:ea typeface="Abril Fatface"/>
                <a:cs typeface="Abril Fatface"/>
                <a:sym typeface="Abril Fatface"/>
              </a:rPr>
              <a:t>COMPREHENSIVE?</a:t>
            </a:r>
          </a:p>
        </p:txBody>
      </p:sp>
      <p:sp>
        <p:nvSpPr>
          <p:cNvPr name="Freeform 12" id="12"/>
          <p:cNvSpPr/>
          <p:nvPr/>
        </p:nvSpPr>
        <p:spPr>
          <a:xfrm flipH="false" flipV="false" rot="0">
            <a:off x="-382166" y="-1295400"/>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5859866" y="8584559"/>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690717" y="6229428"/>
            <a:ext cx="5659708" cy="422109"/>
          </a:xfrm>
          <a:prstGeom prst="rect">
            <a:avLst/>
          </a:prstGeom>
        </p:spPr>
        <p:txBody>
          <a:bodyPr anchor="t" rtlCol="false" tIns="0" lIns="0" bIns="0" rIns="0">
            <a:spAutoFit/>
          </a:bodyPr>
          <a:lstStyle/>
          <a:p>
            <a:pPr algn="l" marL="0" indent="0" lvl="0">
              <a:lnSpc>
                <a:spcPts val="3118"/>
              </a:lnSpc>
            </a:pPr>
            <a:r>
              <a:rPr lang="en-US" sz="3118" spc="31">
                <a:solidFill>
                  <a:srgbClr val="583A28"/>
                </a:solidFill>
                <a:latin typeface="Glacial Indifference"/>
                <a:ea typeface="Glacial Indifference"/>
                <a:cs typeface="Glacial Indifference"/>
                <a:sym typeface="Glacial Indifference"/>
              </a:rPr>
              <a:t>Is your data </a:t>
            </a:r>
            <a:r>
              <a:rPr lang="en-US" b="true" sz="3118" spc="31" u="sng">
                <a:solidFill>
                  <a:srgbClr val="583A28"/>
                </a:solidFill>
                <a:latin typeface="Glacial Indifference Bold"/>
                <a:ea typeface="Glacial Indifference Bold"/>
                <a:cs typeface="Glacial Indifference Bold"/>
                <a:sym typeface="Glacial Indifference Bold"/>
                <a:hlinkClick r:id="rId6" tooltip="https://www.coursera.org/lecture/data-preparation/what-is-bad-data-lHirM"/>
              </a:rPr>
              <a:t>ROCC</a:t>
            </a:r>
            <a:r>
              <a:rPr lang="en-US" b="true" sz="3118" spc="31">
                <a:solidFill>
                  <a:srgbClr val="583A28"/>
                </a:solidFill>
                <a:latin typeface="Glacial Indifference Bold"/>
                <a:ea typeface="Glacial Indifference Bold"/>
                <a:cs typeface="Glacial Indifference Bold"/>
                <a:sym typeface="Glacial Indifference Bold"/>
              </a:rPr>
              <a:t>?</a:t>
            </a:r>
          </a:p>
        </p:txBody>
      </p:sp>
      <p:sp>
        <p:nvSpPr>
          <p:cNvPr name="TextBox 15" id="15"/>
          <p:cNvSpPr txBox="true"/>
          <p:nvPr/>
        </p:nvSpPr>
        <p:spPr>
          <a:xfrm rot="0">
            <a:off x="10577601" y="5399434"/>
            <a:ext cx="5271704" cy="571881"/>
          </a:xfrm>
          <a:prstGeom prst="rect">
            <a:avLst/>
          </a:prstGeom>
        </p:spPr>
        <p:txBody>
          <a:bodyPr anchor="t" rtlCol="false" tIns="0" lIns="0" bIns="0" rIns="0">
            <a:spAutoFit/>
          </a:bodyPr>
          <a:lstStyle/>
          <a:p>
            <a:pPr algn="l">
              <a:lnSpc>
                <a:spcPts val="4032"/>
              </a:lnSpc>
            </a:pPr>
            <a:r>
              <a:rPr lang="en-US" sz="4800" spc="28">
                <a:solidFill>
                  <a:srgbClr val="583A28"/>
                </a:solidFill>
                <a:latin typeface="Abril Fatface"/>
                <a:ea typeface="Abril Fatface"/>
                <a:cs typeface="Abril Fatface"/>
                <a:sym typeface="Abril Fatface"/>
              </a:rPr>
              <a:t>CURRENT?</a:t>
            </a:r>
          </a:p>
        </p:txBody>
      </p:sp>
      <p:sp>
        <p:nvSpPr>
          <p:cNvPr name="TextBox 16" id="16"/>
          <p:cNvSpPr txBox="true"/>
          <p:nvPr/>
        </p:nvSpPr>
        <p:spPr>
          <a:xfrm rot="0">
            <a:off x="10124647" y="6105525"/>
            <a:ext cx="7134653" cy="3152775"/>
          </a:xfrm>
          <a:prstGeom prst="rect">
            <a:avLst/>
          </a:prstGeom>
        </p:spPr>
        <p:txBody>
          <a:bodyPr anchor="t" rtlCol="false" tIns="0" lIns="0" bIns="0" rIns="0">
            <a:spAutoFit/>
          </a:bodyPr>
          <a:lstStyle/>
          <a:p>
            <a:pPr algn="ctr">
              <a:lnSpc>
                <a:spcPts val="4153"/>
              </a:lnSpc>
            </a:pPr>
            <a:r>
              <a:rPr lang="en-US" sz="3461">
                <a:solidFill>
                  <a:srgbClr val="452A15"/>
                </a:solidFill>
                <a:latin typeface="Glacial Indifference"/>
                <a:ea typeface="Glacial Indifference"/>
                <a:cs typeface="Glacial Indifference"/>
                <a:sym typeface="Glacial Indifference"/>
              </a:rPr>
              <a:t>This data is </a:t>
            </a:r>
            <a:r>
              <a:rPr lang="en-US" sz="3461" b="true">
                <a:solidFill>
                  <a:srgbClr val="452A15"/>
                </a:solidFill>
                <a:latin typeface="Glacial Indifference Bold"/>
                <a:ea typeface="Glacial Indifference Bold"/>
                <a:cs typeface="Glacial Indifference Bold"/>
                <a:sym typeface="Glacial Indifference Bold"/>
              </a:rPr>
              <a:t>Current,</a:t>
            </a:r>
            <a:r>
              <a:rPr lang="en-US" sz="3461">
                <a:solidFill>
                  <a:srgbClr val="452A15"/>
                </a:solidFill>
                <a:latin typeface="Glacial Indifference"/>
                <a:ea typeface="Glacial Indifference"/>
                <a:cs typeface="Glacial Indifference"/>
                <a:sym typeface="Glacial Indifference"/>
              </a:rPr>
              <a:t> as I only chose information from non seasonal drink items, and checked current Yelp input from menus. All data collected was collected between: </a:t>
            </a:r>
            <a:r>
              <a:rPr lang="en-US" sz="3461" b="true">
                <a:solidFill>
                  <a:srgbClr val="452A15"/>
                </a:solidFill>
                <a:latin typeface="Glacial Indifference Bold"/>
                <a:ea typeface="Glacial Indifference Bold"/>
                <a:cs typeface="Glacial Indifference Bold"/>
                <a:sym typeface="Glacial Indifference Bold"/>
              </a:rPr>
              <a:t>April 20th - April 24th, 2025.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83A28"/>
        </a:solidFill>
      </p:bgPr>
    </p:bg>
    <p:spTree>
      <p:nvGrpSpPr>
        <p:cNvPr id="1" name=""/>
        <p:cNvGrpSpPr/>
        <p:nvPr/>
      </p:nvGrpSpPr>
      <p:grpSpPr>
        <a:xfrm>
          <a:off x="0" y="0"/>
          <a:ext cx="0" cy="0"/>
          <a:chOff x="0" y="0"/>
          <a:chExt cx="0" cy="0"/>
        </a:xfrm>
      </p:grpSpPr>
      <p:grpSp>
        <p:nvGrpSpPr>
          <p:cNvPr name="Group 2" id="2"/>
          <p:cNvGrpSpPr/>
          <p:nvPr/>
        </p:nvGrpSpPr>
        <p:grpSpPr>
          <a:xfrm rot="0">
            <a:off x="-1190942" y="-1295400"/>
            <a:ext cx="10334942" cy="12938707"/>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CD9577"/>
            </a:solidFill>
          </p:spPr>
        </p:sp>
      </p:grpSp>
      <p:grpSp>
        <p:nvGrpSpPr>
          <p:cNvPr name="Group 4" id="4"/>
          <p:cNvGrpSpPr/>
          <p:nvPr/>
        </p:nvGrpSpPr>
        <p:grpSpPr>
          <a:xfrm rot="0">
            <a:off x="674091" y="688990"/>
            <a:ext cx="7692960" cy="8969927"/>
            <a:chOff x="0" y="0"/>
            <a:chExt cx="1239160" cy="1444851"/>
          </a:xfrm>
        </p:grpSpPr>
        <p:sp>
          <p:nvSpPr>
            <p:cNvPr name="Freeform 5" id="5"/>
            <p:cNvSpPr/>
            <p:nvPr/>
          </p:nvSpPr>
          <p:spPr>
            <a:xfrm flipH="false" flipV="false" rot="0">
              <a:off x="0" y="0"/>
              <a:ext cx="1239160" cy="1444851"/>
            </a:xfrm>
            <a:custGeom>
              <a:avLst/>
              <a:gdLst/>
              <a:ahLst/>
              <a:cxnLst/>
              <a:rect r="r" b="b" t="t" l="l"/>
              <a:pathLst>
                <a:path h="1444851" w="1239160">
                  <a:moveTo>
                    <a:pt x="0" y="0"/>
                  </a:moveTo>
                  <a:lnTo>
                    <a:pt x="1239160" y="0"/>
                  </a:lnTo>
                  <a:lnTo>
                    <a:pt x="1239160" y="1444851"/>
                  </a:lnTo>
                  <a:lnTo>
                    <a:pt x="0" y="1444851"/>
                  </a:lnTo>
                  <a:close/>
                </a:path>
              </a:pathLst>
            </a:custGeom>
            <a:solidFill>
              <a:srgbClr val="FFFFFF"/>
            </a:solidFill>
          </p:spPr>
        </p:sp>
      </p:grpSp>
      <p:sp>
        <p:nvSpPr>
          <p:cNvPr name="TextBox 6" id="6"/>
          <p:cNvSpPr txBox="true"/>
          <p:nvPr/>
        </p:nvSpPr>
        <p:spPr>
          <a:xfrm rot="0">
            <a:off x="674091" y="2182130"/>
            <a:ext cx="7692960" cy="3609975"/>
          </a:xfrm>
          <a:prstGeom prst="rect">
            <a:avLst/>
          </a:prstGeom>
        </p:spPr>
        <p:txBody>
          <a:bodyPr anchor="t" rtlCol="false" tIns="0" lIns="0" bIns="0" rIns="0">
            <a:spAutoFit/>
          </a:bodyPr>
          <a:lstStyle/>
          <a:p>
            <a:pPr algn="ctr">
              <a:lnSpc>
                <a:spcPts val="9000"/>
              </a:lnSpc>
            </a:pPr>
            <a:r>
              <a:rPr lang="en-US" sz="12000">
                <a:solidFill>
                  <a:srgbClr val="583A28"/>
                </a:solidFill>
                <a:latin typeface="Abril Fatface"/>
                <a:ea typeface="Abril Fatface"/>
                <a:cs typeface="Abril Fatface"/>
                <a:sym typeface="Abril Fatface"/>
              </a:rPr>
              <a:t>guiding questions: 2</a:t>
            </a:r>
          </a:p>
        </p:txBody>
      </p:sp>
      <p:sp>
        <p:nvSpPr>
          <p:cNvPr name="Freeform 7" id="7"/>
          <p:cNvSpPr/>
          <p:nvPr/>
        </p:nvSpPr>
        <p:spPr>
          <a:xfrm flipH="false" flipV="false" rot="-3042263">
            <a:off x="8842609" y="-3864250"/>
            <a:ext cx="7469107" cy="1381569"/>
          </a:xfrm>
          <a:custGeom>
            <a:avLst/>
            <a:gdLst/>
            <a:ahLst/>
            <a:cxnLst/>
            <a:rect r="r" b="b" t="t" l="l"/>
            <a:pathLst>
              <a:path h="1381569" w="7469107">
                <a:moveTo>
                  <a:pt x="0" y="0"/>
                </a:moveTo>
                <a:lnTo>
                  <a:pt x="7469107" y="0"/>
                </a:lnTo>
                <a:lnTo>
                  <a:pt x="7469107" y="1381569"/>
                </a:lnTo>
                <a:lnTo>
                  <a:pt x="0" y="1381569"/>
                </a:lnTo>
                <a:lnTo>
                  <a:pt x="0" y="0"/>
                </a:lnTo>
                <a:close/>
              </a:path>
            </a:pathLst>
          </a:custGeom>
          <a:blipFill>
            <a:blip r:embed="rId2">
              <a:alphaModFix amt="83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9877425" y="658537"/>
            <a:ext cx="7692960" cy="8969927"/>
            <a:chOff x="0" y="0"/>
            <a:chExt cx="1239160" cy="1444851"/>
          </a:xfrm>
        </p:grpSpPr>
        <p:sp>
          <p:nvSpPr>
            <p:cNvPr name="Freeform 9" id="9"/>
            <p:cNvSpPr/>
            <p:nvPr/>
          </p:nvSpPr>
          <p:spPr>
            <a:xfrm flipH="false" flipV="false" rot="0">
              <a:off x="0" y="0"/>
              <a:ext cx="1239160" cy="1444851"/>
            </a:xfrm>
            <a:custGeom>
              <a:avLst/>
              <a:gdLst/>
              <a:ahLst/>
              <a:cxnLst/>
              <a:rect r="r" b="b" t="t" l="l"/>
              <a:pathLst>
                <a:path h="1444851" w="1239160">
                  <a:moveTo>
                    <a:pt x="0" y="0"/>
                  </a:moveTo>
                  <a:lnTo>
                    <a:pt x="1239160" y="0"/>
                  </a:lnTo>
                  <a:lnTo>
                    <a:pt x="1239160" y="1444851"/>
                  </a:lnTo>
                  <a:lnTo>
                    <a:pt x="0" y="1444851"/>
                  </a:lnTo>
                  <a:close/>
                </a:path>
              </a:pathLst>
            </a:custGeom>
            <a:solidFill>
              <a:srgbClr val="FFFFFF"/>
            </a:solidFill>
          </p:spPr>
        </p:sp>
      </p:grpSp>
      <p:sp>
        <p:nvSpPr>
          <p:cNvPr name="TextBox 10" id="10"/>
          <p:cNvSpPr txBox="true"/>
          <p:nvPr/>
        </p:nvSpPr>
        <p:spPr>
          <a:xfrm rot="0">
            <a:off x="10577601" y="2924861"/>
            <a:ext cx="5724657" cy="571881"/>
          </a:xfrm>
          <a:prstGeom prst="rect">
            <a:avLst/>
          </a:prstGeom>
        </p:spPr>
        <p:txBody>
          <a:bodyPr anchor="t" rtlCol="false" tIns="0" lIns="0" bIns="0" rIns="0">
            <a:spAutoFit/>
          </a:bodyPr>
          <a:lstStyle/>
          <a:p>
            <a:pPr algn="l">
              <a:lnSpc>
                <a:spcPts val="4032"/>
              </a:lnSpc>
            </a:pPr>
            <a:r>
              <a:rPr lang="en-US" sz="4800" spc="28">
                <a:solidFill>
                  <a:srgbClr val="583A28"/>
                </a:solidFill>
                <a:latin typeface="Abril Fatface"/>
                <a:ea typeface="Abril Fatface"/>
                <a:cs typeface="Abril Fatface"/>
                <a:sym typeface="Abril Fatface"/>
              </a:rPr>
              <a:t>CITED?</a:t>
            </a:r>
          </a:p>
        </p:txBody>
      </p:sp>
      <p:sp>
        <p:nvSpPr>
          <p:cNvPr name="Freeform 11" id="11"/>
          <p:cNvSpPr/>
          <p:nvPr/>
        </p:nvSpPr>
        <p:spPr>
          <a:xfrm flipH="false" flipV="false" rot="0">
            <a:off x="-382166" y="-1295400"/>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859866" y="8584559"/>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690717" y="6229428"/>
            <a:ext cx="5659708" cy="422109"/>
          </a:xfrm>
          <a:prstGeom prst="rect">
            <a:avLst/>
          </a:prstGeom>
        </p:spPr>
        <p:txBody>
          <a:bodyPr anchor="t" rtlCol="false" tIns="0" lIns="0" bIns="0" rIns="0">
            <a:spAutoFit/>
          </a:bodyPr>
          <a:lstStyle/>
          <a:p>
            <a:pPr algn="l" marL="0" indent="0" lvl="0">
              <a:lnSpc>
                <a:spcPts val="3118"/>
              </a:lnSpc>
            </a:pPr>
            <a:r>
              <a:rPr lang="en-US" sz="3118" spc="31">
                <a:solidFill>
                  <a:srgbClr val="583A28"/>
                </a:solidFill>
                <a:latin typeface="Glacial Indifference"/>
                <a:ea typeface="Glacial Indifference"/>
                <a:cs typeface="Glacial Indifference"/>
                <a:sym typeface="Glacial Indifference"/>
              </a:rPr>
              <a:t>Is your data </a:t>
            </a:r>
            <a:r>
              <a:rPr lang="en-US" b="true" sz="3118" spc="31" u="sng">
                <a:solidFill>
                  <a:srgbClr val="583A28"/>
                </a:solidFill>
                <a:latin typeface="Glacial Indifference Bold"/>
                <a:ea typeface="Glacial Indifference Bold"/>
                <a:cs typeface="Glacial Indifference Bold"/>
                <a:sym typeface="Glacial Indifference Bold"/>
                <a:hlinkClick r:id="rId6" tooltip="https://www.coursera.org/lecture/data-preparation/what-is-bad-data-lHirM"/>
              </a:rPr>
              <a:t>ROCC</a:t>
            </a:r>
            <a:r>
              <a:rPr lang="en-US" b="true" sz="3118" spc="31">
                <a:solidFill>
                  <a:srgbClr val="583A28"/>
                </a:solidFill>
                <a:latin typeface="Glacial Indifference Bold"/>
                <a:ea typeface="Glacial Indifference Bold"/>
                <a:cs typeface="Glacial Indifference Bold"/>
                <a:sym typeface="Glacial Indifference Bold"/>
              </a:rPr>
              <a:t>?</a:t>
            </a:r>
          </a:p>
        </p:txBody>
      </p:sp>
      <p:sp>
        <p:nvSpPr>
          <p:cNvPr name="TextBox 14" id="14"/>
          <p:cNvSpPr txBox="true"/>
          <p:nvPr/>
        </p:nvSpPr>
        <p:spPr>
          <a:xfrm rot="0">
            <a:off x="10124647" y="3725180"/>
            <a:ext cx="7134653" cy="1581150"/>
          </a:xfrm>
          <a:prstGeom prst="rect">
            <a:avLst/>
          </a:prstGeom>
        </p:spPr>
        <p:txBody>
          <a:bodyPr anchor="t" rtlCol="false" tIns="0" lIns="0" bIns="0" rIns="0">
            <a:spAutoFit/>
          </a:bodyPr>
          <a:lstStyle/>
          <a:p>
            <a:pPr algn="ctr">
              <a:lnSpc>
                <a:spcPts val="4153"/>
              </a:lnSpc>
            </a:pPr>
            <a:r>
              <a:rPr lang="en-US" sz="3461">
                <a:solidFill>
                  <a:srgbClr val="452A15"/>
                </a:solidFill>
                <a:latin typeface="Glacial Indifference"/>
                <a:ea typeface="Glacial Indifference"/>
                <a:cs typeface="Glacial Indifference"/>
                <a:sym typeface="Glacial Indifference"/>
              </a:rPr>
              <a:t>All of the data that is collected is </a:t>
            </a:r>
            <a:r>
              <a:rPr lang="en-US" sz="3461" b="true">
                <a:solidFill>
                  <a:srgbClr val="452A15"/>
                </a:solidFill>
                <a:latin typeface="Glacial Indifference Bold"/>
                <a:ea typeface="Glacial Indifference Bold"/>
                <a:cs typeface="Glacial Indifference Bold"/>
                <a:sym typeface="Glacial Indifference Bold"/>
              </a:rPr>
              <a:t>public </a:t>
            </a:r>
            <a:r>
              <a:rPr lang="en-US" sz="3461">
                <a:solidFill>
                  <a:srgbClr val="452A15"/>
                </a:solidFill>
                <a:latin typeface="Glacial Indifference"/>
                <a:ea typeface="Glacial Indifference"/>
                <a:cs typeface="Glacial Indifference"/>
                <a:sym typeface="Glacial Indifference"/>
              </a:rPr>
              <a:t>on the website </a:t>
            </a:r>
            <a:r>
              <a:rPr lang="en-US" sz="3461" b="true">
                <a:solidFill>
                  <a:srgbClr val="452A15"/>
                </a:solidFill>
                <a:latin typeface="Glacial Indifference Bold"/>
                <a:ea typeface="Glacial Indifference Bold"/>
                <a:cs typeface="Glacial Indifference Bold"/>
                <a:sym typeface="Glacial Indifference Bold"/>
              </a:rPr>
              <a:t>Yelp.</a:t>
            </a:r>
            <a:r>
              <a:rPr lang="en-US" sz="3461">
                <a:solidFill>
                  <a:srgbClr val="452A15"/>
                </a:solidFill>
                <a:latin typeface="Glacial Indifference"/>
                <a:ea typeface="Glacial Indifference"/>
                <a:cs typeface="Glacial Indifference"/>
                <a:sym typeface="Glacial Indifference"/>
              </a:rPr>
              <a:t> All of the reviews are public as welll.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83A28"/>
        </a:solidFill>
      </p:bgPr>
    </p:bg>
    <p:spTree>
      <p:nvGrpSpPr>
        <p:cNvPr id="1" name=""/>
        <p:cNvGrpSpPr/>
        <p:nvPr/>
      </p:nvGrpSpPr>
      <p:grpSpPr>
        <a:xfrm>
          <a:off x="0" y="0"/>
          <a:ext cx="0" cy="0"/>
          <a:chOff x="0" y="0"/>
          <a:chExt cx="0" cy="0"/>
        </a:xfrm>
      </p:grpSpPr>
      <p:grpSp>
        <p:nvGrpSpPr>
          <p:cNvPr name="Group 2" id="2"/>
          <p:cNvGrpSpPr/>
          <p:nvPr/>
        </p:nvGrpSpPr>
        <p:grpSpPr>
          <a:xfrm rot="0">
            <a:off x="-1190942" y="-1295400"/>
            <a:ext cx="10334942" cy="12938707"/>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CD9577"/>
            </a:solidFill>
          </p:spPr>
        </p:sp>
      </p:grpSp>
      <p:grpSp>
        <p:nvGrpSpPr>
          <p:cNvPr name="Group 4" id="4"/>
          <p:cNvGrpSpPr/>
          <p:nvPr/>
        </p:nvGrpSpPr>
        <p:grpSpPr>
          <a:xfrm rot="0">
            <a:off x="674091" y="688990"/>
            <a:ext cx="7692960" cy="8969927"/>
            <a:chOff x="0" y="0"/>
            <a:chExt cx="1239160" cy="1444851"/>
          </a:xfrm>
        </p:grpSpPr>
        <p:sp>
          <p:nvSpPr>
            <p:cNvPr name="Freeform 5" id="5"/>
            <p:cNvSpPr/>
            <p:nvPr/>
          </p:nvSpPr>
          <p:spPr>
            <a:xfrm flipH="false" flipV="false" rot="0">
              <a:off x="0" y="0"/>
              <a:ext cx="1239160" cy="1444851"/>
            </a:xfrm>
            <a:custGeom>
              <a:avLst/>
              <a:gdLst/>
              <a:ahLst/>
              <a:cxnLst/>
              <a:rect r="r" b="b" t="t" l="l"/>
              <a:pathLst>
                <a:path h="1444851" w="1239160">
                  <a:moveTo>
                    <a:pt x="0" y="0"/>
                  </a:moveTo>
                  <a:lnTo>
                    <a:pt x="1239160" y="0"/>
                  </a:lnTo>
                  <a:lnTo>
                    <a:pt x="1239160" y="1444851"/>
                  </a:lnTo>
                  <a:lnTo>
                    <a:pt x="0" y="1444851"/>
                  </a:lnTo>
                  <a:close/>
                </a:path>
              </a:pathLst>
            </a:custGeom>
            <a:solidFill>
              <a:srgbClr val="FFFFFF"/>
            </a:solidFill>
          </p:spPr>
        </p:sp>
      </p:grpSp>
      <p:sp>
        <p:nvSpPr>
          <p:cNvPr name="TextBox 6" id="6"/>
          <p:cNvSpPr txBox="true"/>
          <p:nvPr/>
        </p:nvSpPr>
        <p:spPr>
          <a:xfrm rot="0">
            <a:off x="674091" y="2182130"/>
            <a:ext cx="7692960" cy="3609975"/>
          </a:xfrm>
          <a:prstGeom prst="rect">
            <a:avLst/>
          </a:prstGeom>
        </p:spPr>
        <p:txBody>
          <a:bodyPr anchor="t" rtlCol="false" tIns="0" lIns="0" bIns="0" rIns="0">
            <a:spAutoFit/>
          </a:bodyPr>
          <a:lstStyle/>
          <a:p>
            <a:pPr algn="ctr">
              <a:lnSpc>
                <a:spcPts val="9000"/>
              </a:lnSpc>
            </a:pPr>
            <a:r>
              <a:rPr lang="en-US" sz="12000">
                <a:solidFill>
                  <a:srgbClr val="583A28"/>
                </a:solidFill>
                <a:latin typeface="Abril Fatface"/>
                <a:ea typeface="Abril Fatface"/>
                <a:cs typeface="Abril Fatface"/>
                <a:sym typeface="Abril Fatface"/>
              </a:rPr>
              <a:t>guiding questions: 3</a:t>
            </a:r>
          </a:p>
        </p:txBody>
      </p:sp>
      <p:sp>
        <p:nvSpPr>
          <p:cNvPr name="Freeform 7" id="7"/>
          <p:cNvSpPr/>
          <p:nvPr/>
        </p:nvSpPr>
        <p:spPr>
          <a:xfrm flipH="false" flipV="false" rot="-3042263">
            <a:off x="8842609" y="-3864250"/>
            <a:ext cx="7469107" cy="1381569"/>
          </a:xfrm>
          <a:custGeom>
            <a:avLst/>
            <a:gdLst/>
            <a:ahLst/>
            <a:cxnLst/>
            <a:rect r="r" b="b" t="t" l="l"/>
            <a:pathLst>
              <a:path h="1381569" w="7469107">
                <a:moveTo>
                  <a:pt x="0" y="0"/>
                </a:moveTo>
                <a:lnTo>
                  <a:pt x="7469107" y="0"/>
                </a:lnTo>
                <a:lnTo>
                  <a:pt x="7469107" y="1381569"/>
                </a:lnTo>
                <a:lnTo>
                  <a:pt x="0" y="1381569"/>
                </a:lnTo>
                <a:lnTo>
                  <a:pt x="0" y="0"/>
                </a:lnTo>
                <a:close/>
              </a:path>
            </a:pathLst>
          </a:custGeom>
          <a:blipFill>
            <a:blip r:embed="rId2">
              <a:alphaModFix amt="83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9877425" y="658537"/>
            <a:ext cx="7692960" cy="8969927"/>
            <a:chOff x="0" y="0"/>
            <a:chExt cx="1239160" cy="1444851"/>
          </a:xfrm>
        </p:grpSpPr>
        <p:sp>
          <p:nvSpPr>
            <p:cNvPr name="Freeform 9" id="9"/>
            <p:cNvSpPr/>
            <p:nvPr/>
          </p:nvSpPr>
          <p:spPr>
            <a:xfrm flipH="false" flipV="false" rot="0">
              <a:off x="0" y="0"/>
              <a:ext cx="1239160" cy="1444851"/>
            </a:xfrm>
            <a:custGeom>
              <a:avLst/>
              <a:gdLst/>
              <a:ahLst/>
              <a:cxnLst/>
              <a:rect r="r" b="b" t="t" l="l"/>
              <a:pathLst>
                <a:path h="1444851" w="1239160">
                  <a:moveTo>
                    <a:pt x="0" y="0"/>
                  </a:moveTo>
                  <a:lnTo>
                    <a:pt x="1239160" y="0"/>
                  </a:lnTo>
                  <a:lnTo>
                    <a:pt x="1239160" y="1444851"/>
                  </a:lnTo>
                  <a:lnTo>
                    <a:pt x="0" y="1444851"/>
                  </a:lnTo>
                  <a:close/>
                </a:path>
              </a:pathLst>
            </a:custGeom>
            <a:solidFill>
              <a:srgbClr val="FFFFFF"/>
            </a:solidFill>
          </p:spPr>
        </p:sp>
      </p:grpSp>
      <p:sp>
        <p:nvSpPr>
          <p:cNvPr name="Freeform 10" id="10"/>
          <p:cNvSpPr/>
          <p:nvPr/>
        </p:nvSpPr>
        <p:spPr>
          <a:xfrm flipH="false" flipV="false" rot="0">
            <a:off x="-382166" y="-1295400"/>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859866" y="8584559"/>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577601" y="1145495"/>
            <a:ext cx="7225066" cy="1839850"/>
          </a:xfrm>
          <a:prstGeom prst="rect">
            <a:avLst/>
          </a:prstGeom>
        </p:spPr>
        <p:txBody>
          <a:bodyPr anchor="t" rtlCol="false" tIns="0" lIns="0" bIns="0" rIns="0">
            <a:spAutoFit/>
          </a:bodyPr>
          <a:lstStyle/>
          <a:p>
            <a:pPr algn="l">
              <a:lnSpc>
                <a:spcPts val="3528"/>
              </a:lnSpc>
            </a:pPr>
            <a:r>
              <a:rPr lang="en-US" sz="4200" spc="25">
                <a:solidFill>
                  <a:srgbClr val="583A28"/>
                </a:solidFill>
                <a:latin typeface="Abril Fatface"/>
                <a:ea typeface="Abril Fatface"/>
                <a:cs typeface="Abril Fatface"/>
                <a:sym typeface="Abril Fatface"/>
              </a:rPr>
              <a:t>HOW ARE YOU ADDRESSING LICENSING, PRIVACY, SECURITY, AND ACCESSIBILITY?</a:t>
            </a:r>
          </a:p>
        </p:txBody>
      </p:sp>
      <p:sp>
        <p:nvSpPr>
          <p:cNvPr name="TextBox 13" id="13"/>
          <p:cNvSpPr txBox="true"/>
          <p:nvPr/>
        </p:nvSpPr>
        <p:spPr>
          <a:xfrm rot="0">
            <a:off x="1690717" y="6229428"/>
            <a:ext cx="5659708" cy="812634"/>
          </a:xfrm>
          <a:prstGeom prst="rect">
            <a:avLst/>
          </a:prstGeom>
        </p:spPr>
        <p:txBody>
          <a:bodyPr anchor="t" rtlCol="false" tIns="0" lIns="0" bIns="0" rIns="0">
            <a:spAutoFit/>
          </a:bodyPr>
          <a:lstStyle/>
          <a:p>
            <a:pPr algn="l" marL="0" indent="0" lvl="0">
              <a:lnSpc>
                <a:spcPts val="3118"/>
              </a:lnSpc>
            </a:pPr>
            <a:r>
              <a:rPr lang="en-US" sz="3118" spc="31">
                <a:solidFill>
                  <a:srgbClr val="583A28"/>
                </a:solidFill>
                <a:latin typeface="Glacial Indifference"/>
                <a:ea typeface="Glacial Indifference"/>
                <a:cs typeface="Glacial Indifference"/>
                <a:sym typeface="Glacial Indifference"/>
              </a:rPr>
              <a:t>Licensing, Privacy, and Integrity Concerns </a:t>
            </a:r>
          </a:p>
        </p:txBody>
      </p:sp>
      <p:sp>
        <p:nvSpPr>
          <p:cNvPr name="TextBox 14" id="14"/>
          <p:cNvSpPr txBox="true"/>
          <p:nvPr/>
        </p:nvSpPr>
        <p:spPr>
          <a:xfrm rot="0">
            <a:off x="10577601" y="3163205"/>
            <a:ext cx="6292608" cy="2628900"/>
          </a:xfrm>
          <a:prstGeom prst="rect">
            <a:avLst/>
          </a:prstGeom>
        </p:spPr>
        <p:txBody>
          <a:bodyPr anchor="t" rtlCol="false" tIns="0" lIns="0" bIns="0" rIns="0">
            <a:spAutoFit/>
          </a:bodyPr>
          <a:lstStyle/>
          <a:p>
            <a:pPr algn="ctr">
              <a:lnSpc>
                <a:spcPts val="4153"/>
              </a:lnSpc>
            </a:pPr>
            <a:r>
              <a:rPr lang="en-US" sz="3461">
                <a:solidFill>
                  <a:srgbClr val="452A15"/>
                </a:solidFill>
                <a:latin typeface="Glacial Indifference"/>
                <a:ea typeface="Glacial Indifference"/>
                <a:cs typeface="Glacial Indifference"/>
                <a:sym typeface="Glacial Indifference"/>
              </a:rPr>
              <a:t>I am addressing licensing privacy issues by only using </a:t>
            </a:r>
            <a:r>
              <a:rPr lang="en-US" sz="3461" b="true">
                <a:solidFill>
                  <a:srgbClr val="452A15"/>
                </a:solidFill>
                <a:latin typeface="Glacial Indifference Bold"/>
                <a:ea typeface="Glacial Indifference Bold"/>
                <a:cs typeface="Glacial Indifference Bold"/>
                <a:sym typeface="Glacial Indifference Bold"/>
              </a:rPr>
              <a:t>public </a:t>
            </a:r>
            <a:r>
              <a:rPr lang="en-US" sz="3461">
                <a:solidFill>
                  <a:srgbClr val="452A15"/>
                </a:solidFill>
                <a:latin typeface="Glacial Indifference"/>
                <a:ea typeface="Glacial Indifference"/>
                <a:cs typeface="Glacial Indifference"/>
                <a:sym typeface="Glacial Indifference"/>
              </a:rPr>
              <a:t>resources such as Yelp and websites that buisinesses have created. </a:t>
            </a:r>
          </a:p>
        </p:txBody>
      </p:sp>
      <p:sp>
        <p:nvSpPr>
          <p:cNvPr name="TextBox 15" id="15"/>
          <p:cNvSpPr txBox="true"/>
          <p:nvPr/>
        </p:nvSpPr>
        <p:spPr>
          <a:xfrm rot="0">
            <a:off x="10577601" y="6076640"/>
            <a:ext cx="5724657" cy="944500"/>
          </a:xfrm>
          <a:prstGeom prst="rect">
            <a:avLst/>
          </a:prstGeom>
        </p:spPr>
        <p:txBody>
          <a:bodyPr anchor="t" rtlCol="false" tIns="0" lIns="0" bIns="0" rIns="0">
            <a:spAutoFit/>
          </a:bodyPr>
          <a:lstStyle/>
          <a:p>
            <a:pPr algn="l">
              <a:lnSpc>
                <a:spcPts val="3528"/>
              </a:lnSpc>
            </a:pPr>
            <a:r>
              <a:rPr lang="en-US" sz="4200" spc="25">
                <a:solidFill>
                  <a:srgbClr val="583A28"/>
                </a:solidFill>
                <a:latin typeface="Abril Fatface"/>
                <a:ea typeface="Abril Fatface"/>
                <a:cs typeface="Abril Fatface"/>
                <a:sym typeface="Abril Fatface"/>
              </a:rPr>
              <a:t>HOW DID YOU VERIFY DATA INTEGRITY?</a:t>
            </a:r>
          </a:p>
        </p:txBody>
      </p:sp>
      <p:sp>
        <p:nvSpPr>
          <p:cNvPr name="TextBox 16" id="16"/>
          <p:cNvSpPr txBox="true"/>
          <p:nvPr/>
        </p:nvSpPr>
        <p:spPr>
          <a:xfrm rot="0">
            <a:off x="10085525" y="7153275"/>
            <a:ext cx="7276760" cy="2105025"/>
          </a:xfrm>
          <a:prstGeom prst="rect">
            <a:avLst/>
          </a:prstGeom>
        </p:spPr>
        <p:txBody>
          <a:bodyPr anchor="t" rtlCol="false" tIns="0" lIns="0" bIns="0" rIns="0">
            <a:spAutoFit/>
          </a:bodyPr>
          <a:lstStyle/>
          <a:p>
            <a:pPr algn="ctr">
              <a:lnSpc>
                <a:spcPts val="4153"/>
              </a:lnSpc>
            </a:pPr>
            <a:r>
              <a:rPr lang="en-US" sz="3461">
                <a:solidFill>
                  <a:srgbClr val="452A15"/>
                </a:solidFill>
                <a:latin typeface="Glacial Indifference"/>
                <a:ea typeface="Glacial Indifference"/>
                <a:cs typeface="Glacial Indifference"/>
                <a:sym typeface="Glacial Indifference"/>
              </a:rPr>
              <a:t>I am verifying data integrity by cross checking menus on buisiness websites, reading reviews that customers have made, and calling buisinesses.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733099" y="678447"/>
            <a:ext cx="16384887" cy="8830698"/>
            <a:chOff x="0" y="0"/>
            <a:chExt cx="2680843" cy="1444851"/>
          </a:xfrm>
        </p:grpSpPr>
        <p:sp>
          <p:nvSpPr>
            <p:cNvPr name="Freeform 10" id="10"/>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11" id="11"/>
          <p:cNvSpPr txBox="true"/>
          <p:nvPr/>
        </p:nvSpPr>
        <p:spPr>
          <a:xfrm rot="0">
            <a:off x="1321814" y="1553868"/>
            <a:ext cx="7388130" cy="1286493"/>
          </a:xfrm>
          <a:prstGeom prst="rect">
            <a:avLst/>
          </a:prstGeom>
        </p:spPr>
        <p:txBody>
          <a:bodyPr anchor="t" rtlCol="false" tIns="0" lIns="0" bIns="0" rIns="0">
            <a:spAutoFit/>
          </a:bodyPr>
          <a:lstStyle/>
          <a:p>
            <a:pPr algn="l">
              <a:lnSpc>
                <a:spcPts val="8883"/>
              </a:lnSpc>
            </a:pPr>
            <a:r>
              <a:rPr lang="en-US" sz="11844">
                <a:solidFill>
                  <a:srgbClr val="583A28"/>
                </a:solidFill>
                <a:latin typeface="Abril Fatface"/>
                <a:ea typeface="Abril Fatface"/>
                <a:cs typeface="Abril Fatface"/>
                <a:sym typeface="Abril Fatface"/>
              </a:rPr>
              <a:t>key tasks</a:t>
            </a:r>
          </a:p>
        </p:txBody>
      </p:sp>
      <p:sp>
        <p:nvSpPr>
          <p:cNvPr name="TextBox 12" id="12"/>
          <p:cNvSpPr txBox="true"/>
          <p:nvPr/>
        </p:nvSpPr>
        <p:spPr>
          <a:xfrm rot="0">
            <a:off x="1503015" y="4798126"/>
            <a:ext cx="4751642" cy="2867025"/>
          </a:xfrm>
          <a:prstGeom prst="rect">
            <a:avLst/>
          </a:prstGeom>
        </p:spPr>
        <p:txBody>
          <a:bodyPr anchor="t" rtlCol="false" tIns="0" lIns="0" bIns="0" rIns="0">
            <a:spAutoFit/>
          </a:bodyPr>
          <a:lstStyle/>
          <a:p>
            <a:pPr algn="ctr">
              <a:lnSpc>
                <a:spcPts val="5639"/>
              </a:lnSpc>
            </a:pPr>
            <a:r>
              <a:rPr lang="en-US" sz="4699">
                <a:solidFill>
                  <a:srgbClr val="6A4229"/>
                </a:solidFill>
                <a:latin typeface="Glacial Indifference"/>
                <a:ea typeface="Glacial Indifference"/>
                <a:cs typeface="Glacial Indifference"/>
                <a:sym typeface="Glacial Indifference"/>
              </a:rPr>
              <a:t>The data is organized in a </a:t>
            </a:r>
            <a:r>
              <a:rPr lang="en-US" sz="4699" b="true">
                <a:solidFill>
                  <a:srgbClr val="6A4229"/>
                </a:solidFill>
                <a:latin typeface="Glacial Indifference Bold"/>
                <a:ea typeface="Glacial Indifference Bold"/>
                <a:cs typeface="Glacial Indifference Bold"/>
                <a:sym typeface="Glacial Indifference Bold"/>
              </a:rPr>
              <a:t>wide data format</a:t>
            </a:r>
            <a:r>
              <a:rPr lang="en-US" sz="4699">
                <a:solidFill>
                  <a:srgbClr val="6A4229"/>
                </a:solidFill>
                <a:latin typeface="Glacial Indifference"/>
                <a:ea typeface="Glacial Indifference"/>
                <a:cs typeface="Glacial Indifference"/>
                <a:sym typeface="Glacial Indifference"/>
              </a:rPr>
              <a:t>.</a:t>
            </a:r>
          </a:p>
        </p:txBody>
      </p:sp>
      <p:sp>
        <p:nvSpPr>
          <p:cNvPr name="TextBox 13" id="13"/>
          <p:cNvSpPr txBox="true"/>
          <p:nvPr/>
        </p:nvSpPr>
        <p:spPr>
          <a:xfrm rot="0">
            <a:off x="1321814" y="3519108"/>
            <a:ext cx="5184247" cy="1178732"/>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DATA ORGANIZATION</a:t>
            </a:r>
          </a:p>
        </p:txBody>
      </p:sp>
      <p:sp>
        <p:nvSpPr>
          <p:cNvPr name="AutoShape 14" id="14"/>
          <p:cNvSpPr/>
          <p:nvPr/>
        </p:nvSpPr>
        <p:spPr>
          <a:xfrm rot="-5400000">
            <a:off x="6566255" y="5067482"/>
            <a:ext cx="6292009" cy="0"/>
          </a:xfrm>
          <a:prstGeom prst="line">
            <a:avLst/>
          </a:prstGeom>
          <a:ln cap="flat" w="38100">
            <a:solidFill>
              <a:srgbClr val="FEFBF6"/>
            </a:solidFill>
            <a:prstDash val="solid"/>
            <a:headEnd type="none" len="sm" w="sm"/>
            <a:tailEnd type="none" len="sm" w="sm"/>
          </a:ln>
        </p:spPr>
      </p:sp>
      <p:sp>
        <p:nvSpPr>
          <p:cNvPr name="TextBox 15" id="15"/>
          <p:cNvSpPr txBox="true"/>
          <p:nvPr/>
        </p:nvSpPr>
        <p:spPr>
          <a:xfrm rot="0">
            <a:off x="6903834" y="3798962"/>
            <a:ext cx="5184247" cy="619024"/>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CREDIBILITY</a:t>
            </a:r>
          </a:p>
        </p:txBody>
      </p:sp>
      <p:sp>
        <p:nvSpPr>
          <p:cNvPr name="TextBox 16" id="16"/>
          <p:cNvSpPr txBox="true"/>
          <p:nvPr/>
        </p:nvSpPr>
        <p:spPr>
          <a:xfrm rot="0">
            <a:off x="7120137" y="5133975"/>
            <a:ext cx="4751642" cy="1438275"/>
          </a:xfrm>
          <a:prstGeom prst="rect">
            <a:avLst/>
          </a:prstGeom>
        </p:spPr>
        <p:txBody>
          <a:bodyPr anchor="t" rtlCol="false" tIns="0" lIns="0" bIns="0" rIns="0">
            <a:spAutoFit/>
          </a:bodyPr>
          <a:lstStyle/>
          <a:p>
            <a:pPr algn="ctr">
              <a:lnSpc>
                <a:spcPts val="5639"/>
              </a:lnSpc>
            </a:pPr>
            <a:r>
              <a:rPr lang="en-US" sz="4699">
                <a:solidFill>
                  <a:srgbClr val="6A4229"/>
                </a:solidFill>
                <a:latin typeface="Glacial Indifference"/>
                <a:ea typeface="Glacial Indifference"/>
                <a:cs typeface="Glacial Indifference"/>
                <a:sym typeface="Glacial Indifference"/>
              </a:rPr>
              <a:t>My data is mostly credible</a:t>
            </a:r>
          </a:p>
        </p:txBody>
      </p:sp>
      <p:sp>
        <p:nvSpPr>
          <p:cNvPr name="TextBox 17" id="17"/>
          <p:cNvSpPr txBox="true"/>
          <p:nvPr/>
        </p:nvSpPr>
        <p:spPr>
          <a:xfrm rot="0">
            <a:off x="12088081" y="3239255"/>
            <a:ext cx="4967945" cy="1738439"/>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DATA SOURCES </a:t>
            </a:r>
          </a:p>
          <a:p>
            <a:pPr algn="ctr">
              <a:lnSpc>
                <a:spcPts val="4414"/>
              </a:lnSpc>
            </a:pPr>
            <a:r>
              <a:rPr lang="en-US" sz="5255" spc="31">
                <a:solidFill>
                  <a:srgbClr val="583A28"/>
                </a:solidFill>
                <a:latin typeface="Abril Fatface"/>
                <a:ea typeface="Abril Fatface"/>
                <a:cs typeface="Abril Fatface"/>
                <a:sym typeface="Abril Fatface"/>
              </a:rPr>
              <a:t>USED</a:t>
            </a:r>
          </a:p>
        </p:txBody>
      </p:sp>
      <p:sp>
        <p:nvSpPr>
          <p:cNvPr name="TextBox 18" id="18"/>
          <p:cNvSpPr txBox="true"/>
          <p:nvPr/>
        </p:nvSpPr>
        <p:spPr>
          <a:xfrm rot="0">
            <a:off x="12304383" y="5195566"/>
            <a:ext cx="4751642" cy="1438275"/>
          </a:xfrm>
          <a:prstGeom prst="rect">
            <a:avLst/>
          </a:prstGeom>
        </p:spPr>
        <p:txBody>
          <a:bodyPr anchor="t" rtlCol="false" tIns="0" lIns="0" bIns="0" rIns="0">
            <a:spAutoFit/>
          </a:bodyPr>
          <a:lstStyle/>
          <a:p>
            <a:pPr algn="ctr">
              <a:lnSpc>
                <a:spcPts val="5639"/>
              </a:lnSpc>
            </a:pPr>
            <a:r>
              <a:rPr lang="en-US" sz="4699">
                <a:solidFill>
                  <a:srgbClr val="6A4229"/>
                </a:solidFill>
                <a:latin typeface="Glacial Indifference"/>
                <a:ea typeface="Glacial Indifference"/>
                <a:cs typeface="Glacial Indifference"/>
                <a:sym typeface="Glacial Indifference"/>
              </a:rPr>
              <a:t>My data is public on </a:t>
            </a:r>
            <a:r>
              <a:rPr lang="en-US" sz="4699" b="true">
                <a:solidFill>
                  <a:srgbClr val="6A4229"/>
                </a:solidFill>
                <a:latin typeface="Glacial Indifference Bold"/>
                <a:ea typeface="Glacial Indifference Bold"/>
                <a:cs typeface="Glacial Indifference Bold"/>
                <a:sym typeface="Glacial Indifference Bold"/>
              </a:rPr>
              <a:t>Yelp.</a:t>
            </a:r>
          </a:p>
        </p:txBody>
      </p:sp>
      <p:sp>
        <p:nvSpPr>
          <p:cNvPr name="AutoShape 19" id="19"/>
          <p:cNvSpPr/>
          <p:nvPr/>
        </p:nvSpPr>
        <p:spPr>
          <a:xfrm flipV="true">
            <a:off x="6702118" y="2559477"/>
            <a:ext cx="0" cy="6089223"/>
          </a:xfrm>
          <a:prstGeom prst="line">
            <a:avLst/>
          </a:prstGeom>
          <a:ln cap="flat" w="38100">
            <a:solidFill>
              <a:srgbClr val="6A4229"/>
            </a:solidFill>
            <a:prstDash val="solid"/>
            <a:headEnd type="none" len="sm" w="sm"/>
            <a:tailEnd type="none" len="sm" w="sm"/>
          </a:ln>
        </p:spPr>
      </p:sp>
      <p:sp>
        <p:nvSpPr>
          <p:cNvPr name="AutoShape 20" id="20"/>
          <p:cNvSpPr/>
          <p:nvPr/>
        </p:nvSpPr>
        <p:spPr>
          <a:xfrm flipV="true">
            <a:off x="12069031" y="2559477"/>
            <a:ext cx="0" cy="6089223"/>
          </a:xfrm>
          <a:prstGeom prst="line">
            <a:avLst/>
          </a:prstGeom>
          <a:ln cap="flat" w="38100">
            <a:solidFill>
              <a:srgbClr val="6A4229"/>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1068575" y="2176322"/>
            <a:ext cx="16384887" cy="5934355"/>
            <a:chOff x="0" y="0"/>
            <a:chExt cx="2680843" cy="970960"/>
          </a:xfrm>
        </p:grpSpPr>
        <p:sp>
          <p:nvSpPr>
            <p:cNvPr name="Freeform 10" id="10"/>
            <p:cNvSpPr/>
            <p:nvPr/>
          </p:nvSpPr>
          <p:spPr>
            <a:xfrm flipH="false" flipV="false" rot="0">
              <a:off x="0" y="0"/>
              <a:ext cx="2680843" cy="970960"/>
            </a:xfrm>
            <a:custGeom>
              <a:avLst/>
              <a:gdLst/>
              <a:ahLst/>
              <a:cxnLst/>
              <a:rect r="r" b="b" t="t" l="l"/>
              <a:pathLst>
                <a:path h="970960" w="2680843">
                  <a:moveTo>
                    <a:pt x="0" y="0"/>
                  </a:moveTo>
                  <a:lnTo>
                    <a:pt x="2680843" y="0"/>
                  </a:lnTo>
                  <a:lnTo>
                    <a:pt x="2680843" y="970960"/>
                  </a:lnTo>
                  <a:lnTo>
                    <a:pt x="0" y="970960"/>
                  </a:lnTo>
                  <a:close/>
                </a:path>
              </a:pathLst>
            </a:custGeom>
            <a:solidFill>
              <a:srgbClr val="FFFFFF"/>
            </a:solidFill>
          </p:spPr>
        </p:sp>
      </p:grpSp>
      <p:sp>
        <p:nvSpPr>
          <p:cNvPr name="TextBox 11" id="11"/>
          <p:cNvSpPr txBox="true"/>
          <p:nvPr/>
        </p:nvSpPr>
        <p:spPr>
          <a:xfrm rot="0">
            <a:off x="6018195" y="3822985"/>
            <a:ext cx="7388130" cy="2595215"/>
          </a:xfrm>
          <a:prstGeom prst="rect">
            <a:avLst/>
          </a:prstGeom>
        </p:spPr>
        <p:txBody>
          <a:bodyPr anchor="t" rtlCol="false" tIns="0" lIns="0" bIns="0" rIns="0">
            <a:spAutoFit/>
          </a:bodyPr>
          <a:lstStyle/>
          <a:p>
            <a:pPr algn="ctr">
              <a:lnSpc>
                <a:spcPts val="9557"/>
              </a:lnSpc>
            </a:pPr>
            <a:r>
              <a:rPr lang="en-US" sz="12743">
                <a:solidFill>
                  <a:srgbClr val="583A28"/>
                </a:solidFill>
                <a:latin typeface="Abril Fatface"/>
                <a:ea typeface="Abril Fatface"/>
                <a:cs typeface="Abril Fatface"/>
                <a:sym typeface="Abril Fatface"/>
              </a:rPr>
              <a:t>Step 3: Process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grpSp>
        <p:nvGrpSpPr>
          <p:cNvPr name="Group 2" id="2"/>
          <p:cNvGrpSpPr/>
          <p:nvPr/>
        </p:nvGrpSpPr>
        <p:grpSpPr>
          <a:xfrm rot="0">
            <a:off x="-685800" y="-1295400"/>
            <a:ext cx="9829800" cy="12306300"/>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FEFBF6">
                <a:alpha val="92941"/>
              </a:srgbClr>
            </a:solidFill>
          </p:spPr>
        </p:sp>
      </p:grpSp>
      <p:grpSp>
        <p:nvGrpSpPr>
          <p:cNvPr name="Group 4" id="4"/>
          <p:cNvGrpSpPr/>
          <p:nvPr/>
        </p:nvGrpSpPr>
        <p:grpSpPr>
          <a:xfrm rot="-482310">
            <a:off x="10222872" y="527465"/>
            <a:ext cx="3295385" cy="1002470"/>
            <a:chOff x="0" y="0"/>
            <a:chExt cx="4393847" cy="1336627"/>
          </a:xfrm>
        </p:grpSpPr>
        <p:grpSp>
          <p:nvGrpSpPr>
            <p:cNvPr name="Group 5" id="5"/>
            <p:cNvGrpSpPr/>
            <p:nvPr/>
          </p:nvGrpSpPr>
          <p:grpSpPr>
            <a:xfrm rot="0">
              <a:off x="4048113" y="990893"/>
              <a:ext cx="345734" cy="34573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7" id="7"/>
            <p:cNvGrpSpPr/>
            <p:nvPr/>
          </p:nvGrpSpPr>
          <p:grpSpPr>
            <a:xfrm rot="0">
              <a:off x="2235901" y="172867"/>
              <a:ext cx="345734" cy="34573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9" id="9"/>
            <p:cNvGrpSpPr/>
            <p:nvPr/>
          </p:nvGrpSpPr>
          <p:grpSpPr>
            <a:xfrm rot="0">
              <a:off x="2327002" y="818026"/>
              <a:ext cx="345734" cy="34573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1" id="11"/>
            <p:cNvGrpSpPr/>
            <p:nvPr/>
          </p:nvGrpSpPr>
          <p:grpSpPr>
            <a:xfrm rot="0">
              <a:off x="1334093" y="518601"/>
              <a:ext cx="345734" cy="34573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3" id="13"/>
            <p:cNvGrpSpPr/>
            <p:nvPr/>
          </p:nvGrpSpPr>
          <p:grpSpPr>
            <a:xfrm rot="0">
              <a:off x="0" y="0"/>
              <a:ext cx="345734" cy="34573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5" id="15"/>
          <p:cNvSpPr txBox="true"/>
          <p:nvPr/>
        </p:nvSpPr>
        <p:spPr>
          <a:xfrm rot="0">
            <a:off x="825199" y="868525"/>
            <a:ext cx="13429716" cy="800100"/>
          </a:xfrm>
          <a:prstGeom prst="rect">
            <a:avLst/>
          </a:prstGeom>
        </p:spPr>
        <p:txBody>
          <a:bodyPr anchor="t" rtlCol="false" tIns="0" lIns="0" bIns="0" rIns="0">
            <a:spAutoFit/>
          </a:bodyPr>
          <a:lstStyle/>
          <a:p>
            <a:pPr algn="l">
              <a:lnSpc>
                <a:spcPts val="6000"/>
              </a:lnSpc>
            </a:pPr>
            <a:r>
              <a:rPr lang="en-US" sz="6000">
                <a:solidFill>
                  <a:srgbClr val="583A28"/>
                </a:solidFill>
                <a:latin typeface="Abril Fatface"/>
                <a:ea typeface="Abril Fatface"/>
                <a:cs typeface="Abril Fatface"/>
                <a:sym typeface="Abril Fatface"/>
              </a:rPr>
              <a:t>Table of Contents</a:t>
            </a:r>
          </a:p>
        </p:txBody>
      </p:sp>
      <p:sp>
        <p:nvSpPr>
          <p:cNvPr name="TextBox 16" id="16"/>
          <p:cNvSpPr txBox="true"/>
          <p:nvPr/>
        </p:nvSpPr>
        <p:spPr>
          <a:xfrm rot="0">
            <a:off x="825199" y="3419525"/>
            <a:ext cx="4556346" cy="36823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Main Buisiness Task:</a:t>
            </a:r>
          </a:p>
          <a:p>
            <a:pPr algn="l">
              <a:lnSpc>
                <a:spcPts val="3600"/>
              </a:lnSpc>
            </a:pPr>
            <a:r>
              <a:rPr lang="en-US" sz="3600" spc="36" u="sng">
                <a:solidFill>
                  <a:srgbClr val="583A28"/>
                </a:solidFill>
                <a:latin typeface="Glacial Indifference"/>
                <a:ea typeface="Glacial Indifference"/>
                <a:cs typeface="Glacial Indifference"/>
                <a:sym typeface="Glacial Indifference"/>
                <a:hlinkClick r:id="rId2" action="ppaction://hlinksldjump"/>
              </a:rPr>
              <a:t>Buisiness Task</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Problems: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3" action="ppaction://hlinksldjump"/>
              </a:rPr>
              <a:t>Problem 1</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4" action="ppaction://hlinksldjump"/>
              </a:rPr>
              <a:t>Problem 2</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Problem 3</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5" action="ppaction://hlinksldjump"/>
              </a:rPr>
              <a:t>Problem 4</a:t>
            </a:r>
          </a:p>
        </p:txBody>
      </p:sp>
      <p:sp>
        <p:nvSpPr>
          <p:cNvPr name="AutoShape 17" id="17"/>
          <p:cNvSpPr/>
          <p:nvPr/>
        </p:nvSpPr>
        <p:spPr>
          <a:xfrm flipV="true">
            <a:off x="6155603" y="1977853"/>
            <a:ext cx="0" cy="8028261"/>
          </a:xfrm>
          <a:prstGeom prst="line">
            <a:avLst/>
          </a:prstGeom>
          <a:ln cap="flat" w="38100">
            <a:solidFill>
              <a:srgbClr val="000000"/>
            </a:solidFill>
            <a:prstDash val="solid"/>
            <a:headEnd type="none" len="sm" w="sm"/>
            <a:tailEnd type="none" len="sm" w="sm"/>
          </a:ln>
        </p:spPr>
      </p:sp>
      <p:sp>
        <p:nvSpPr>
          <p:cNvPr name="TextBox 18" id="18"/>
          <p:cNvSpPr txBox="true"/>
          <p:nvPr/>
        </p:nvSpPr>
        <p:spPr>
          <a:xfrm rot="0">
            <a:off x="824377" y="2174119"/>
            <a:ext cx="4391578" cy="619024"/>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PHASE 1: ASK</a:t>
            </a:r>
          </a:p>
        </p:txBody>
      </p:sp>
      <p:sp>
        <p:nvSpPr>
          <p:cNvPr name="TextBox 19" id="19"/>
          <p:cNvSpPr txBox="true"/>
          <p:nvPr/>
        </p:nvSpPr>
        <p:spPr>
          <a:xfrm rot="0">
            <a:off x="6929661" y="2158828"/>
            <a:ext cx="4391578" cy="1178732"/>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PHASE 2: PREPARE</a:t>
            </a:r>
          </a:p>
        </p:txBody>
      </p:sp>
      <p:sp>
        <p:nvSpPr>
          <p:cNvPr name="TextBox 20" id="20"/>
          <p:cNvSpPr txBox="true"/>
          <p:nvPr/>
        </p:nvSpPr>
        <p:spPr>
          <a:xfrm rot="0">
            <a:off x="6990152" y="3404235"/>
            <a:ext cx="4556346" cy="68827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Guiding Questions: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6" action="ppaction://hlinksldjump"/>
              </a:rPr>
              <a:t>Prepare: Guiding Questions 1</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7" action="ppaction://hlinksldjump"/>
              </a:rPr>
              <a:t>Prepare: Guiding Questions 3</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ROCC (Guiding Questions 2)</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8" action="ppaction://hlinksldjump"/>
              </a:rPr>
              <a:t>ROCC 1</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9" action="ppaction://hlinksldjump"/>
              </a:rPr>
              <a:t>ROCC 2</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0" action="ppaction://hlinksldjump"/>
              </a:rPr>
              <a:t>ROCC 3</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Key Tasks: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Prepare: </a:t>
            </a:r>
            <a:r>
              <a:rPr lang="en-US" sz="3600" spc="36" u="sng">
                <a:solidFill>
                  <a:srgbClr val="583A28"/>
                </a:solidFill>
                <a:latin typeface="Glacial Indifference"/>
                <a:ea typeface="Glacial Indifference"/>
                <a:cs typeface="Glacial Indifference"/>
                <a:sym typeface="Glacial Indifference"/>
                <a:hlinkClick r:id="rId11" action="ppaction://hlinksldjump"/>
              </a:rPr>
              <a:t>Key Task</a:t>
            </a:r>
          </a:p>
          <a:p>
            <a:pPr algn="l">
              <a:lnSpc>
                <a:spcPts val="3600"/>
              </a:lnSpc>
            </a:pPr>
          </a:p>
        </p:txBody>
      </p:sp>
      <p:sp>
        <p:nvSpPr>
          <p:cNvPr name="AutoShape 21" id="21"/>
          <p:cNvSpPr/>
          <p:nvPr/>
        </p:nvSpPr>
        <p:spPr>
          <a:xfrm flipV="true">
            <a:off x="12318023" y="1977853"/>
            <a:ext cx="0" cy="8028261"/>
          </a:xfrm>
          <a:prstGeom prst="line">
            <a:avLst/>
          </a:prstGeom>
          <a:ln cap="flat" w="38100">
            <a:solidFill>
              <a:srgbClr val="000000"/>
            </a:solidFill>
            <a:prstDash val="solid"/>
            <a:headEnd type="none" len="sm" w="sm"/>
            <a:tailEnd type="none" len="sm" w="sm"/>
          </a:ln>
        </p:spPr>
      </p:sp>
      <p:sp>
        <p:nvSpPr>
          <p:cNvPr name="TextBox 22" id="22"/>
          <p:cNvSpPr txBox="true"/>
          <p:nvPr/>
        </p:nvSpPr>
        <p:spPr>
          <a:xfrm rot="0">
            <a:off x="12867722" y="2294265"/>
            <a:ext cx="4391578" cy="1178732"/>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PHASE 3: PROCESS</a:t>
            </a:r>
          </a:p>
        </p:txBody>
      </p:sp>
      <p:sp>
        <p:nvSpPr>
          <p:cNvPr name="TextBox 23" id="23"/>
          <p:cNvSpPr txBox="true"/>
          <p:nvPr/>
        </p:nvSpPr>
        <p:spPr>
          <a:xfrm rot="0">
            <a:off x="12867722" y="3404235"/>
            <a:ext cx="4556346" cy="32251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Guiding Questions: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2" action="ppaction://hlinksldjump"/>
              </a:rPr>
              <a:t>Process: Guiding Questions 1</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Key Task: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3" action="ppaction://hlinksldjump"/>
              </a:rPr>
              <a:t>Process: Key Task</a:t>
            </a:r>
          </a:p>
          <a:p>
            <a:pPr algn="l">
              <a:lnSpc>
                <a:spcPts val="360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0">
            <a:off x="0" y="-1101285"/>
            <a:ext cx="18288000" cy="15636435"/>
          </a:xfrm>
          <a:custGeom>
            <a:avLst/>
            <a:gdLst/>
            <a:ahLst/>
            <a:cxnLst/>
            <a:rect r="r" b="b" t="t" l="l"/>
            <a:pathLst>
              <a:path h="15636435" w="18288000">
                <a:moveTo>
                  <a:pt x="0" y="0"/>
                </a:moveTo>
                <a:lnTo>
                  <a:pt x="18288000" y="0"/>
                </a:lnTo>
                <a:lnTo>
                  <a:pt x="18288000" y="15636435"/>
                </a:lnTo>
                <a:lnTo>
                  <a:pt x="0" y="15636435"/>
                </a:lnTo>
                <a:lnTo>
                  <a:pt x="0" y="0"/>
                </a:lnTo>
                <a:close/>
              </a:path>
            </a:pathLst>
          </a:custGeom>
          <a:blipFill>
            <a:blip r:embed="rId2">
              <a:extLst>
                <a:ext uri="{96DAC541-7B7A-43D3-8B79-37D633B846F1}">
                  <asvg:svgBlip xmlns:asvg="http://schemas.microsoft.com/office/drawing/2016/SVG/main" r:embed="rId3"/>
                </a:ext>
              </a:extLst>
            </a:blip>
            <a:stretch>
              <a:fillRect l="-5513" t="-29162" r="-5278" b="-1726"/>
            </a:stretch>
          </a:blipFill>
        </p:spPr>
      </p:sp>
      <p:grpSp>
        <p:nvGrpSpPr>
          <p:cNvPr name="Group 3" id="3"/>
          <p:cNvGrpSpPr/>
          <p:nvPr/>
        </p:nvGrpSpPr>
        <p:grpSpPr>
          <a:xfrm rot="0">
            <a:off x="1028700" y="769728"/>
            <a:ext cx="16230600" cy="8747544"/>
            <a:chOff x="0" y="0"/>
            <a:chExt cx="2680843" cy="1444851"/>
          </a:xfrm>
        </p:grpSpPr>
        <p:sp>
          <p:nvSpPr>
            <p:cNvPr name="Freeform 4" id="4"/>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AutoShape 5" id="5"/>
          <p:cNvSpPr/>
          <p:nvPr/>
        </p:nvSpPr>
        <p:spPr>
          <a:xfrm rot="-5400000">
            <a:off x="6281761" y="5251397"/>
            <a:ext cx="6292009" cy="0"/>
          </a:xfrm>
          <a:prstGeom prst="line">
            <a:avLst/>
          </a:prstGeom>
          <a:ln cap="flat" w="38100">
            <a:solidFill>
              <a:srgbClr val="FEFBF6"/>
            </a:solidFill>
            <a:prstDash val="solid"/>
            <a:headEnd type="none" len="sm" w="sm"/>
            <a:tailEnd type="none" len="sm" w="sm"/>
          </a:ln>
        </p:spPr>
      </p:sp>
      <p:sp>
        <p:nvSpPr>
          <p:cNvPr name="TextBox 6" id="6"/>
          <p:cNvSpPr txBox="true"/>
          <p:nvPr/>
        </p:nvSpPr>
        <p:spPr>
          <a:xfrm rot="0">
            <a:off x="1311911" y="1217403"/>
            <a:ext cx="12598442" cy="1137286"/>
          </a:xfrm>
          <a:prstGeom prst="rect">
            <a:avLst/>
          </a:prstGeom>
        </p:spPr>
        <p:txBody>
          <a:bodyPr anchor="t" rtlCol="false" tIns="0" lIns="0" bIns="0" rIns="0">
            <a:spAutoFit/>
          </a:bodyPr>
          <a:lstStyle/>
          <a:p>
            <a:pPr algn="ctr">
              <a:lnSpc>
                <a:spcPts val="7800"/>
              </a:lnSpc>
            </a:pPr>
            <a:r>
              <a:rPr lang="en-US" sz="10400">
                <a:solidFill>
                  <a:srgbClr val="583A28"/>
                </a:solidFill>
                <a:latin typeface="Abril Fatface"/>
                <a:ea typeface="Abril Fatface"/>
                <a:cs typeface="Abril Fatface"/>
                <a:sym typeface="Abril Fatface"/>
              </a:rPr>
              <a:t>guiding questions </a:t>
            </a:r>
          </a:p>
        </p:txBody>
      </p:sp>
      <p:sp>
        <p:nvSpPr>
          <p:cNvPr name="TextBox 7" id="7"/>
          <p:cNvSpPr txBox="true"/>
          <p:nvPr/>
        </p:nvSpPr>
        <p:spPr>
          <a:xfrm rot="0">
            <a:off x="1608543" y="5076690"/>
            <a:ext cx="4950700" cy="219075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I am using the prorgamming language </a:t>
            </a:r>
            <a:r>
              <a:rPr lang="en-US" sz="2899" b="true">
                <a:solidFill>
                  <a:srgbClr val="452A15"/>
                </a:solidFill>
                <a:latin typeface="Glacial Indifference Bold"/>
                <a:ea typeface="Glacial Indifference Bold"/>
                <a:cs typeface="Glacial Indifference Bold"/>
                <a:sym typeface="Glacial Indifference Bold"/>
              </a:rPr>
              <a:t>R for data visualization. </a:t>
            </a:r>
            <a:r>
              <a:rPr lang="en-US" sz="2899">
                <a:solidFill>
                  <a:srgbClr val="452A15"/>
                </a:solidFill>
                <a:latin typeface="Glacial Indifference"/>
                <a:ea typeface="Glacial Indifference"/>
                <a:cs typeface="Glacial Indifference"/>
                <a:sym typeface="Glacial Indifference"/>
              </a:rPr>
              <a:t>Specifically, I am using the application </a:t>
            </a:r>
            <a:r>
              <a:rPr lang="en-US" sz="2899" b="true">
                <a:solidFill>
                  <a:srgbClr val="452A15"/>
                </a:solidFill>
                <a:latin typeface="Glacial Indifference Bold"/>
                <a:ea typeface="Glacial Indifference Bold"/>
                <a:cs typeface="Glacial Indifference Bold"/>
                <a:sym typeface="Glacial Indifference Bold"/>
              </a:rPr>
              <a:t>Rstudio cloud</a:t>
            </a:r>
            <a:r>
              <a:rPr lang="en-US" sz="2899">
                <a:solidFill>
                  <a:srgbClr val="452A15"/>
                </a:solidFill>
                <a:latin typeface="Glacial Indifference"/>
                <a:ea typeface="Glacial Indifference"/>
                <a:cs typeface="Glacial Indifference"/>
                <a:sym typeface="Glacial Indifference"/>
              </a:rPr>
              <a:t>. </a:t>
            </a:r>
          </a:p>
        </p:txBody>
      </p:sp>
      <p:sp>
        <p:nvSpPr>
          <p:cNvPr name="TextBox 8" id="8"/>
          <p:cNvSpPr txBox="true"/>
          <p:nvPr/>
        </p:nvSpPr>
        <p:spPr>
          <a:xfrm rot="0">
            <a:off x="1679936" y="2906255"/>
            <a:ext cx="4582675" cy="1392174"/>
          </a:xfrm>
          <a:prstGeom prst="rect">
            <a:avLst/>
          </a:prstGeom>
        </p:spPr>
        <p:txBody>
          <a:bodyPr anchor="t" rtlCol="false" tIns="0" lIns="0" bIns="0" rIns="0">
            <a:spAutoFit/>
          </a:bodyPr>
          <a:lstStyle/>
          <a:p>
            <a:pPr algn="ctr">
              <a:lnSpc>
                <a:spcPts val="3528"/>
              </a:lnSpc>
            </a:pPr>
            <a:r>
              <a:rPr lang="en-US" sz="4200" spc="25">
                <a:solidFill>
                  <a:srgbClr val="583A28"/>
                </a:solidFill>
                <a:latin typeface="Abril Fatface"/>
                <a:ea typeface="Abril Fatface"/>
                <a:cs typeface="Abril Fatface"/>
                <a:sym typeface="Abril Fatface"/>
              </a:rPr>
              <a:t>WHAT TOOLS ARE YOU USING AND WHY?</a:t>
            </a:r>
          </a:p>
        </p:txBody>
      </p:sp>
      <p:sp>
        <p:nvSpPr>
          <p:cNvPr name="TextBox 9" id="9"/>
          <p:cNvSpPr txBox="true"/>
          <p:nvPr/>
        </p:nvSpPr>
        <p:spPr>
          <a:xfrm rot="0">
            <a:off x="6702118" y="2292777"/>
            <a:ext cx="4940305" cy="2492882"/>
          </a:xfrm>
          <a:prstGeom prst="rect">
            <a:avLst/>
          </a:prstGeom>
        </p:spPr>
        <p:txBody>
          <a:bodyPr anchor="t" rtlCol="false" tIns="0" lIns="0" bIns="0" rIns="0">
            <a:spAutoFit/>
          </a:bodyPr>
          <a:lstStyle/>
          <a:p>
            <a:pPr algn="ctr">
              <a:lnSpc>
                <a:spcPts val="3275"/>
              </a:lnSpc>
            </a:pPr>
          </a:p>
          <a:p>
            <a:pPr algn="ctr">
              <a:lnSpc>
                <a:spcPts val="3275"/>
              </a:lnSpc>
            </a:pPr>
            <a:r>
              <a:rPr lang="en-US" sz="3899" spc="23">
                <a:solidFill>
                  <a:srgbClr val="583A28"/>
                </a:solidFill>
                <a:latin typeface="Abril Fatface"/>
                <a:ea typeface="Abril Fatface"/>
                <a:cs typeface="Abril Fatface"/>
                <a:sym typeface="Abril Fatface"/>
              </a:rPr>
              <a:t>HAVE YOU DOCUMENTED YOUR CLEANING PROCESS TO BE SHARED?</a:t>
            </a:r>
          </a:p>
        </p:txBody>
      </p:sp>
      <p:sp>
        <p:nvSpPr>
          <p:cNvPr name="TextBox 10" id="10"/>
          <p:cNvSpPr txBox="true"/>
          <p:nvPr/>
        </p:nvSpPr>
        <p:spPr>
          <a:xfrm rot="0">
            <a:off x="6844865" y="5076690"/>
            <a:ext cx="4654811" cy="2892987"/>
          </a:xfrm>
          <a:prstGeom prst="rect">
            <a:avLst/>
          </a:prstGeom>
        </p:spPr>
        <p:txBody>
          <a:bodyPr anchor="t" rtlCol="false" tIns="0" lIns="0" bIns="0" rIns="0">
            <a:spAutoFit/>
          </a:bodyPr>
          <a:lstStyle/>
          <a:p>
            <a:pPr algn="ctr">
              <a:lnSpc>
                <a:spcPts val="3865"/>
              </a:lnSpc>
            </a:pPr>
            <a:r>
              <a:rPr lang="en-US" sz="3221">
                <a:solidFill>
                  <a:srgbClr val="452A15"/>
                </a:solidFill>
                <a:latin typeface="Glacial Indifference"/>
                <a:ea typeface="Glacial Indifference"/>
                <a:cs typeface="Glacial Indifference"/>
                <a:sym typeface="Glacial Indifference"/>
              </a:rPr>
              <a:t>Yes! I have documented my entire data cleaning and analysis process in my </a:t>
            </a:r>
            <a:r>
              <a:rPr lang="en-US" b="true" sz="3221" u="sng">
                <a:solidFill>
                  <a:srgbClr val="452A15"/>
                </a:solidFill>
                <a:latin typeface="Glacial Indifference Bold"/>
                <a:ea typeface="Glacial Indifference Bold"/>
                <a:cs typeface="Glacial Indifference Bold"/>
                <a:sym typeface="Glacial Indifference Bold"/>
                <a:hlinkClick r:id="rId4" tooltip="http://changelog"/>
              </a:rPr>
              <a:t>changelog</a:t>
            </a:r>
            <a:r>
              <a:rPr lang="en-US" sz="3221">
                <a:solidFill>
                  <a:srgbClr val="452A15"/>
                </a:solidFill>
                <a:latin typeface="Glacial Indifference"/>
                <a:ea typeface="Glacial Indifference"/>
                <a:cs typeface="Glacial Indifference"/>
                <a:sym typeface="Glacial Indifference"/>
              </a:rPr>
              <a:t>. This should be in my Github documentation! </a:t>
            </a:r>
          </a:p>
        </p:txBody>
      </p:sp>
      <p:sp>
        <p:nvSpPr>
          <p:cNvPr name="TextBox 11" id="11"/>
          <p:cNvSpPr txBox="true"/>
          <p:nvPr/>
        </p:nvSpPr>
        <p:spPr>
          <a:xfrm rot="0">
            <a:off x="12193193" y="2702352"/>
            <a:ext cx="4816488" cy="2083307"/>
          </a:xfrm>
          <a:prstGeom prst="rect">
            <a:avLst/>
          </a:prstGeom>
        </p:spPr>
        <p:txBody>
          <a:bodyPr anchor="t" rtlCol="false" tIns="0" lIns="0" bIns="0" rIns="0">
            <a:spAutoFit/>
          </a:bodyPr>
          <a:lstStyle/>
          <a:p>
            <a:pPr algn="ctr">
              <a:lnSpc>
                <a:spcPts val="3275"/>
              </a:lnSpc>
            </a:pPr>
            <a:r>
              <a:rPr lang="en-US" sz="3899" spc="23">
                <a:solidFill>
                  <a:srgbClr val="583A28"/>
                </a:solidFill>
                <a:latin typeface="Abril Fatface"/>
                <a:ea typeface="Abril Fatface"/>
                <a:cs typeface="Abril Fatface"/>
                <a:sym typeface="Abril Fatface"/>
              </a:rPr>
              <a:t>WHAT STEPS HAVE YOU TAKEN TO ENSURE THAT YOUR DATA IS CLEAN?</a:t>
            </a:r>
          </a:p>
        </p:txBody>
      </p:sp>
      <p:sp>
        <p:nvSpPr>
          <p:cNvPr name="AutoShape 12" id="12"/>
          <p:cNvSpPr/>
          <p:nvPr/>
        </p:nvSpPr>
        <p:spPr>
          <a:xfrm flipV="true">
            <a:off x="6702118" y="2559477"/>
            <a:ext cx="0" cy="6089223"/>
          </a:xfrm>
          <a:prstGeom prst="line">
            <a:avLst/>
          </a:prstGeom>
          <a:ln cap="flat" w="38100">
            <a:solidFill>
              <a:srgbClr val="6A4229"/>
            </a:solidFill>
            <a:prstDash val="solid"/>
            <a:headEnd type="none" len="sm" w="sm"/>
            <a:tailEnd type="none" len="sm" w="sm"/>
          </a:ln>
        </p:spPr>
      </p:sp>
      <p:sp>
        <p:nvSpPr>
          <p:cNvPr name="AutoShape 13" id="13"/>
          <p:cNvSpPr/>
          <p:nvPr/>
        </p:nvSpPr>
        <p:spPr>
          <a:xfrm flipH="true" flipV="true">
            <a:off x="11916968" y="2559477"/>
            <a:ext cx="0" cy="6089223"/>
          </a:xfrm>
          <a:prstGeom prst="line">
            <a:avLst/>
          </a:prstGeom>
          <a:ln cap="flat" w="38100">
            <a:solidFill>
              <a:srgbClr val="6A4229"/>
            </a:solidFill>
            <a:prstDash val="solid"/>
            <a:headEnd type="none" len="sm" w="sm"/>
            <a:tailEnd type="none" len="sm" w="sm"/>
          </a:ln>
        </p:spPr>
      </p:sp>
      <p:sp>
        <p:nvSpPr>
          <p:cNvPr name="TextBox 14" id="14"/>
          <p:cNvSpPr txBox="true"/>
          <p:nvPr/>
        </p:nvSpPr>
        <p:spPr>
          <a:xfrm rot="0">
            <a:off x="12193193" y="5143500"/>
            <a:ext cx="4950700" cy="350520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I have ensured that my data is clean by removing excess spaces, by writing each variable in camelcase, and only collecting data from the city of Orange and cities bordering the City of Orange (Garden Grove, Santa Ana)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0">
            <a:off x="-301851" y="-1226994"/>
            <a:ext cx="18589851" cy="15894521"/>
          </a:xfrm>
          <a:custGeom>
            <a:avLst/>
            <a:gdLst/>
            <a:ahLst/>
            <a:cxnLst/>
            <a:rect r="r" b="b" t="t" l="l"/>
            <a:pathLst>
              <a:path h="15894521" w="18589851">
                <a:moveTo>
                  <a:pt x="0" y="0"/>
                </a:moveTo>
                <a:lnTo>
                  <a:pt x="18589851" y="0"/>
                </a:lnTo>
                <a:lnTo>
                  <a:pt x="18589851" y="15894521"/>
                </a:lnTo>
                <a:lnTo>
                  <a:pt x="0" y="15894521"/>
                </a:lnTo>
                <a:lnTo>
                  <a:pt x="0" y="0"/>
                </a:lnTo>
                <a:close/>
              </a:path>
            </a:pathLst>
          </a:custGeom>
          <a:blipFill>
            <a:blip r:embed="rId2">
              <a:extLst>
                <a:ext uri="{96DAC541-7B7A-43D3-8B79-37D633B846F1}">
                  <asvg:svgBlip xmlns:asvg="http://schemas.microsoft.com/office/drawing/2016/SVG/main" r:embed="rId3"/>
                </a:ext>
              </a:extLst>
            </a:blip>
            <a:stretch>
              <a:fillRect l="-5513" t="-29162" r="-5278" b="-1726"/>
            </a:stretch>
          </a:blipFill>
        </p:spPr>
      </p:sp>
      <p:grpSp>
        <p:nvGrpSpPr>
          <p:cNvPr name="Group 3" id="3"/>
          <p:cNvGrpSpPr/>
          <p:nvPr/>
        </p:nvGrpSpPr>
        <p:grpSpPr>
          <a:xfrm rot="0">
            <a:off x="1028700" y="769728"/>
            <a:ext cx="16230600" cy="8747544"/>
            <a:chOff x="0" y="0"/>
            <a:chExt cx="2680843" cy="1444851"/>
          </a:xfrm>
        </p:grpSpPr>
        <p:sp>
          <p:nvSpPr>
            <p:cNvPr name="Freeform 4" id="4"/>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5" id="5"/>
          <p:cNvSpPr txBox="true"/>
          <p:nvPr/>
        </p:nvSpPr>
        <p:spPr>
          <a:xfrm rot="0">
            <a:off x="1481768" y="4091582"/>
            <a:ext cx="6851593" cy="1137286"/>
          </a:xfrm>
          <a:prstGeom prst="rect">
            <a:avLst/>
          </a:prstGeom>
        </p:spPr>
        <p:txBody>
          <a:bodyPr anchor="t" rtlCol="false" tIns="0" lIns="0" bIns="0" rIns="0">
            <a:spAutoFit/>
          </a:bodyPr>
          <a:lstStyle/>
          <a:p>
            <a:pPr algn="l">
              <a:lnSpc>
                <a:spcPts val="7800"/>
              </a:lnSpc>
            </a:pPr>
            <a:r>
              <a:rPr lang="en-US" sz="10400">
                <a:solidFill>
                  <a:srgbClr val="583A28"/>
                </a:solidFill>
                <a:latin typeface="Abril Fatface"/>
                <a:ea typeface="Abril Fatface"/>
                <a:cs typeface="Abril Fatface"/>
                <a:sym typeface="Abril Fatface"/>
              </a:rPr>
              <a:t>Key Tasks</a:t>
            </a:r>
          </a:p>
        </p:txBody>
      </p:sp>
      <p:sp>
        <p:nvSpPr>
          <p:cNvPr name="TextBox 6" id="6"/>
          <p:cNvSpPr txBox="true"/>
          <p:nvPr/>
        </p:nvSpPr>
        <p:spPr>
          <a:xfrm rot="0">
            <a:off x="8632598" y="2765161"/>
            <a:ext cx="7647189" cy="131445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I have checked the data for errors by cross checking available data, confirming popular drinks, and checking incorrect information.</a:t>
            </a:r>
          </a:p>
        </p:txBody>
      </p:sp>
      <p:sp>
        <p:nvSpPr>
          <p:cNvPr name="TextBox 7" id="7"/>
          <p:cNvSpPr txBox="true"/>
          <p:nvPr/>
        </p:nvSpPr>
        <p:spPr>
          <a:xfrm rot="0">
            <a:off x="8130103" y="1396472"/>
            <a:ext cx="8149685" cy="944499"/>
          </a:xfrm>
          <a:prstGeom prst="rect">
            <a:avLst/>
          </a:prstGeom>
        </p:spPr>
        <p:txBody>
          <a:bodyPr anchor="t" rtlCol="false" tIns="0" lIns="0" bIns="0" rIns="0">
            <a:spAutoFit/>
          </a:bodyPr>
          <a:lstStyle/>
          <a:p>
            <a:pPr algn="ctr">
              <a:lnSpc>
                <a:spcPts val="3528"/>
              </a:lnSpc>
            </a:pPr>
            <a:r>
              <a:rPr lang="en-US" sz="4200" spc="25">
                <a:solidFill>
                  <a:srgbClr val="583A28"/>
                </a:solidFill>
                <a:latin typeface="Abril Fatface"/>
                <a:ea typeface="Abril Fatface"/>
                <a:cs typeface="Abril Fatface"/>
                <a:sym typeface="Abril Fatface"/>
              </a:rPr>
              <a:t>CHECK THE  DATA FOR ERRORS: </a:t>
            </a:r>
          </a:p>
        </p:txBody>
      </p:sp>
      <p:sp>
        <p:nvSpPr>
          <p:cNvPr name="TextBox 8" id="8"/>
          <p:cNvSpPr txBox="true"/>
          <p:nvPr/>
        </p:nvSpPr>
        <p:spPr>
          <a:xfrm rot="0">
            <a:off x="8333362" y="4646676"/>
            <a:ext cx="8149685" cy="496824"/>
          </a:xfrm>
          <a:prstGeom prst="rect">
            <a:avLst/>
          </a:prstGeom>
        </p:spPr>
        <p:txBody>
          <a:bodyPr anchor="t" rtlCol="false" tIns="0" lIns="0" bIns="0" rIns="0">
            <a:spAutoFit/>
          </a:bodyPr>
          <a:lstStyle/>
          <a:p>
            <a:pPr algn="ctr">
              <a:lnSpc>
                <a:spcPts val="3528"/>
              </a:lnSpc>
            </a:pPr>
            <a:r>
              <a:rPr lang="en-US" sz="4200" spc="25">
                <a:solidFill>
                  <a:srgbClr val="583A28"/>
                </a:solidFill>
                <a:latin typeface="Abril Fatface"/>
                <a:ea typeface="Abril Fatface"/>
                <a:cs typeface="Abril Fatface"/>
                <a:sym typeface="Abril Fatface"/>
              </a:rPr>
              <a:t>CHOOSE YOUR TOOLS:</a:t>
            </a:r>
          </a:p>
        </p:txBody>
      </p:sp>
      <p:sp>
        <p:nvSpPr>
          <p:cNvPr name="TextBox 9" id="9"/>
          <p:cNvSpPr txBox="true"/>
          <p:nvPr/>
        </p:nvSpPr>
        <p:spPr>
          <a:xfrm rot="0">
            <a:off x="8656593" y="5228868"/>
            <a:ext cx="7599200" cy="131445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In my data analysis process I have used: </a:t>
            </a:r>
            <a:r>
              <a:rPr lang="en-US" sz="2899" b="true">
                <a:solidFill>
                  <a:srgbClr val="452A15"/>
                </a:solidFill>
                <a:latin typeface="Glacial Indifference Bold"/>
                <a:ea typeface="Glacial Indifference Bold"/>
                <a:cs typeface="Glacial Indifference Bold"/>
                <a:sym typeface="Glacial Indifference Bold"/>
              </a:rPr>
              <a:t>Google Sheets and R </a:t>
            </a:r>
            <a:r>
              <a:rPr lang="en-US" sz="2899">
                <a:solidFill>
                  <a:srgbClr val="452A15"/>
                </a:solidFill>
                <a:latin typeface="Glacial Indifference"/>
                <a:ea typeface="Glacial Indifference"/>
                <a:cs typeface="Glacial Indifference"/>
                <a:sym typeface="Glacial Indifference"/>
              </a:rPr>
              <a:t>for documenting and processing data.  </a:t>
            </a:r>
          </a:p>
        </p:txBody>
      </p:sp>
      <p:sp>
        <p:nvSpPr>
          <p:cNvPr name="TextBox 10" id="10"/>
          <p:cNvSpPr txBox="true"/>
          <p:nvPr/>
        </p:nvSpPr>
        <p:spPr>
          <a:xfrm rot="0">
            <a:off x="8656593" y="6962775"/>
            <a:ext cx="8149685" cy="496824"/>
          </a:xfrm>
          <a:prstGeom prst="rect">
            <a:avLst/>
          </a:prstGeom>
        </p:spPr>
        <p:txBody>
          <a:bodyPr anchor="t" rtlCol="false" tIns="0" lIns="0" bIns="0" rIns="0">
            <a:spAutoFit/>
          </a:bodyPr>
          <a:lstStyle/>
          <a:p>
            <a:pPr algn="ctr">
              <a:lnSpc>
                <a:spcPts val="3528"/>
              </a:lnSpc>
            </a:pPr>
            <a:r>
              <a:rPr lang="en-US" sz="4200" spc="25">
                <a:solidFill>
                  <a:srgbClr val="583A28"/>
                </a:solidFill>
                <a:latin typeface="Abril Fatface"/>
                <a:ea typeface="Abril Fatface"/>
                <a:cs typeface="Abril Fatface"/>
                <a:sym typeface="Abril Fatface"/>
              </a:rPr>
              <a:t>DATA SOURCES USED: </a:t>
            </a:r>
          </a:p>
        </p:txBody>
      </p:sp>
      <p:sp>
        <p:nvSpPr>
          <p:cNvPr name="TextBox 11" id="11"/>
          <p:cNvSpPr txBox="true"/>
          <p:nvPr/>
        </p:nvSpPr>
        <p:spPr>
          <a:xfrm rot="0">
            <a:off x="8835857" y="7735824"/>
            <a:ext cx="7144694" cy="87630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I used </a:t>
            </a:r>
            <a:r>
              <a:rPr lang="en-US" sz="2899" b="true">
                <a:solidFill>
                  <a:srgbClr val="452A15"/>
                </a:solidFill>
                <a:latin typeface="Glacial Indifference Bold"/>
                <a:ea typeface="Glacial Indifference Bold"/>
                <a:cs typeface="Glacial Indifference Bold"/>
                <a:sym typeface="Glacial Indifference Bold"/>
              </a:rPr>
              <a:t>Yelp public databases </a:t>
            </a:r>
            <a:r>
              <a:rPr lang="en-US" sz="2899">
                <a:solidFill>
                  <a:srgbClr val="452A15"/>
                </a:solidFill>
                <a:latin typeface="Glacial Indifference"/>
                <a:ea typeface="Glacial Indifference"/>
                <a:cs typeface="Glacial Indifference"/>
                <a:sym typeface="Glacial Indifference"/>
              </a:rPr>
              <a:t>with buisiness information for my data.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1068575" y="2176322"/>
            <a:ext cx="16384887" cy="5934355"/>
            <a:chOff x="0" y="0"/>
            <a:chExt cx="2680843" cy="970960"/>
          </a:xfrm>
        </p:grpSpPr>
        <p:sp>
          <p:nvSpPr>
            <p:cNvPr name="Freeform 10" id="10"/>
            <p:cNvSpPr/>
            <p:nvPr/>
          </p:nvSpPr>
          <p:spPr>
            <a:xfrm flipH="false" flipV="false" rot="0">
              <a:off x="0" y="0"/>
              <a:ext cx="2680843" cy="970960"/>
            </a:xfrm>
            <a:custGeom>
              <a:avLst/>
              <a:gdLst/>
              <a:ahLst/>
              <a:cxnLst/>
              <a:rect r="r" b="b" t="t" l="l"/>
              <a:pathLst>
                <a:path h="970960" w="2680843">
                  <a:moveTo>
                    <a:pt x="0" y="0"/>
                  </a:moveTo>
                  <a:lnTo>
                    <a:pt x="2680843" y="0"/>
                  </a:lnTo>
                  <a:lnTo>
                    <a:pt x="2680843" y="970960"/>
                  </a:lnTo>
                  <a:lnTo>
                    <a:pt x="0" y="970960"/>
                  </a:lnTo>
                  <a:close/>
                </a:path>
              </a:pathLst>
            </a:custGeom>
            <a:solidFill>
              <a:srgbClr val="FFFFFF"/>
            </a:solidFill>
          </p:spPr>
        </p:sp>
      </p:grpSp>
      <p:sp>
        <p:nvSpPr>
          <p:cNvPr name="TextBox 11" id="11"/>
          <p:cNvSpPr txBox="true"/>
          <p:nvPr/>
        </p:nvSpPr>
        <p:spPr>
          <a:xfrm rot="0">
            <a:off x="4453999" y="4391106"/>
            <a:ext cx="9679275" cy="2595215"/>
          </a:xfrm>
          <a:prstGeom prst="rect">
            <a:avLst/>
          </a:prstGeom>
        </p:spPr>
        <p:txBody>
          <a:bodyPr anchor="t" rtlCol="false" tIns="0" lIns="0" bIns="0" rIns="0">
            <a:spAutoFit/>
          </a:bodyPr>
          <a:lstStyle/>
          <a:p>
            <a:pPr algn="ctr">
              <a:lnSpc>
                <a:spcPts val="9557"/>
              </a:lnSpc>
            </a:pPr>
            <a:r>
              <a:rPr lang="en-US" sz="12743">
                <a:solidFill>
                  <a:srgbClr val="583A28"/>
                </a:solidFill>
                <a:latin typeface="Abril Fatface"/>
                <a:ea typeface="Abril Fatface"/>
                <a:cs typeface="Abril Fatface"/>
                <a:sym typeface="Abril Fatface"/>
              </a:rPr>
              <a:t>Step 4: Analyze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0">
            <a:off x="237821" y="-553953"/>
            <a:ext cx="17868899" cy="15278099"/>
          </a:xfrm>
          <a:custGeom>
            <a:avLst/>
            <a:gdLst/>
            <a:ahLst/>
            <a:cxnLst/>
            <a:rect r="r" b="b" t="t" l="l"/>
            <a:pathLst>
              <a:path h="15278099" w="17868899">
                <a:moveTo>
                  <a:pt x="0" y="0"/>
                </a:moveTo>
                <a:lnTo>
                  <a:pt x="17868899" y="0"/>
                </a:lnTo>
                <a:lnTo>
                  <a:pt x="17868899" y="15278099"/>
                </a:lnTo>
                <a:lnTo>
                  <a:pt x="0" y="15278099"/>
                </a:lnTo>
                <a:lnTo>
                  <a:pt x="0" y="0"/>
                </a:lnTo>
                <a:close/>
              </a:path>
            </a:pathLst>
          </a:custGeom>
          <a:blipFill>
            <a:blip r:embed="rId2">
              <a:extLst>
                <a:ext uri="{96DAC541-7B7A-43D3-8B79-37D633B846F1}">
                  <asvg:svgBlip xmlns:asvg="http://schemas.microsoft.com/office/drawing/2016/SVG/main" r:embed="rId3"/>
                </a:ext>
              </a:extLst>
            </a:blip>
            <a:stretch>
              <a:fillRect l="-5513" t="-29162" r="-5278" b="-1726"/>
            </a:stretch>
          </a:blipFill>
        </p:spPr>
      </p:sp>
      <p:grpSp>
        <p:nvGrpSpPr>
          <p:cNvPr name="Group 3" id="3"/>
          <p:cNvGrpSpPr/>
          <p:nvPr/>
        </p:nvGrpSpPr>
        <p:grpSpPr>
          <a:xfrm rot="0">
            <a:off x="1028700" y="769728"/>
            <a:ext cx="16230600" cy="8747544"/>
            <a:chOff x="0" y="0"/>
            <a:chExt cx="2680843" cy="1444851"/>
          </a:xfrm>
        </p:grpSpPr>
        <p:sp>
          <p:nvSpPr>
            <p:cNvPr name="Freeform 4" id="4"/>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5" id="5"/>
          <p:cNvSpPr txBox="true"/>
          <p:nvPr/>
        </p:nvSpPr>
        <p:spPr>
          <a:xfrm rot="0">
            <a:off x="1311911" y="1217403"/>
            <a:ext cx="12598442" cy="1137286"/>
          </a:xfrm>
          <a:prstGeom prst="rect">
            <a:avLst/>
          </a:prstGeom>
        </p:spPr>
        <p:txBody>
          <a:bodyPr anchor="t" rtlCol="false" tIns="0" lIns="0" bIns="0" rIns="0">
            <a:spAutoFit/>
          </a:bodyPr>
          <a:lstStyle/>
          <a:p>
            <a:pPr algn="ctr">
              <a:lnSpc>
                <a:spcPts val="7800"/>
              </a:lnSpc>
            </a:pPr>
            <a:r>
              <a:rPr lang="en-US" sz="10400">
                <a:solidFill>
                  <a:srgbClr val="583A28"/>
                </a:solidFill>
                <a:latin typeface="Abril Fatface"/>
                <a:ea typeface="Abril Fatface"/>
                <a:cs typeface="Abril Fatface"/>
                <a:sym typeface="Abril Fatface"/>
              </a:rPr>
              <a:t>guiding questions 1 </a:t>
            </a:r>
          </a:p>
        </p:txBody>
      </p:sp>
      <p:sp>
        <p:nvSpPr>
          <p:cNvPr name="TextBox 6" id="6"/>
          <p:cNvSpPr txBox="true"/>
          <p:nvPr/>
        </p:nvSpPr>
        <p:spPr>
          <a:xfrm rot="0">
            <a:off x="1608543" y="5076690"/>
            <a:ext cx="4950700" cy="219075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All of my variables are organized using camelcase principles, to make it easier for the programming language R to process.</a:t>
            </a:r>
          </a:p>
        </p:txBody>
      </p:sp>
      <p:sp>
        <p:nvSpPr>
          <p:cNvPr name="TextBox 7" id="7"/>
          <p:cNvSpPr txBox="true"/>
          <p:nvPr/>
        </p:nvSpPr>
        <p:spPr>
          <a:xfrm rot="0">
            <a:off x="1843218" y="2600244"/>
            <a:ext cx="4582675" cy="2287524"/>
          </a:xfrm>
          <a:prstGeom prst="rect">
            <a:avLst/>
          </a:prstGeom>
        </p:spPr>
        <p:txBody>
          <a:bodyPr anchor="t" rtlCol="false" tIns="0" lIns="0" bIns="0" rIns="0">
            <a:spAutoFit/>
          </a:bodyPr>
          <a:lstStyle/>
          <a:p>
            <a:pPr algn="ctr">
              <a:lnSpc>
                <a:spcPts val="3528"/>
              </a:lnSpc>
            </a:pPr>
            <a:r>
              <a:rPr lang="en-US" sz="4200" spc="25">
                <a:solidFill>
                  <a:srgbClr val="583A28"/>
                </a:solidFill>
                <a:latin typeface="Abril Fatface"/>
                <a:ea typeface="Abril Fatface"/>
                <a:cs typeface="Abril Fatface"/>
                <a:sym typeface="Abril Fatface"/>
              </a:rPr>
              <a:t>HOW SHOULD YOU ORGANIZE YOUR DATA TO PERFORM ANALYSIS ON IT?</a:t>
            </a:r>
          </a:p>
        </p:txBody>
      </p:sp>
      <p:sp>
        <p:nvSpPr>
          <p:cNvPr name="TextBox 8" id="8"/>
          <p:cNvSpPr txBox="true"/>
          <p:nvPr/>
        </p:nvSpPr>
        <p:spPr>
          <a:xfrm rot="0">
            <a:off x="6702118" y="2907139"/>
            <a:ext cx="4940305" cy="1264157"/>
          </a:xfrm>
          <a:prstGeom prst="rect">
            <a:avLst/>
          </a:prstGeom>
        </p:spPr>
        <p:txBody>
          <a:bodyPr anchor="t" rtlCol="false" tIns="0" lIns="0" bIns="0" rIns="0">
            <a:spAutoFit/>
          </a:bodyPr>
          <a:lstStyle/>
          <a:p>
            <a:pPr algn="ctr">
              <a:lnSpc>
                <a:spcPts val="3275"/>
              </a:lnSpc>
            </a:pPr>
            <a:r>
              <a:rPr lang="en-US" sz="3899" spc="23">
                <a:solidFill>
                  <a:srgbClr val="583A28"/>
                </a:solidFill>
                <a:latin typeface="Abril Fatface"/>
                <a:ea typeface="Abril Fatface"/>
                <a:cs typeface="Abril Fatface"/>
                <a:sym typeface="Abril Fatface"/>
              </a:rPr>
              <a:t>HAS YOUR DATA BEEN PROPERLY FORMATTED?</a:t>
            </a:r>
          </a:p>
        </p:txBody>
      </p:sp>
      <p:sp>
        <p:nvSpPr>
          <p:cNvPr name="TextBox 9" id="9"/>
          <p:cNvSpPr txBox="true"/>
          <p:nvPr/>
        </p:nvSpPr>
        <p:spPr>
          <a:xfrm rot="0">
            <a:off x="6844865" y="5076690"/>
            <a:ext cx="5072103" cy="2410822"/>
          </a:xfrm>
          <a:prstGeom prst="rect">
            <a:avLst/>
          </a:prstGeom>
        </p:spPr>
        <p:txBody>
          <a:bodyPr anchor="t" rtlCol="false" tIns="0" lIns="0" bIns="0" rIns="0">
            <a:spAutoFit/>
          </a:bodyPr>
          <a:lstStyle/>
          <a:p>
            <a:pPr algn="ctr">
              <a:lnSpc>
                <a:spcPts val="3865"/>
              </a:lnSpc>
            </a:pPr>
            <a:r>
              <a:rPr lang="en-US" sz="3221">
                <a:solidFill>
                  <a:srgbClr val="452A15"/>
                </a:solidFill>
                <a:latin typeface="Glacial Indifference"/>
                <a:ea typeface="Glacial Indifference"/>
                <a:cs typeface="Glacial Indifference"/>
                <a:sym typeface="Glacial Indifference"/>
              </a:rPr>
              <a:t>Our data is properly formatted, because each of the data types are suited to the type of data used in the presentation.  </a:t>
            </a:r>
          </a:p>
        </p:txBody>
      </p:sp>
      <p:sp>
        <p:nvSpPr>
          <p:cNvPr name="TextBox 10" id="10"/>
          <p:cNvSpPr txBox="true"/>
          <p:nvPr/>
        </p:nvSpPr>
        <p:spPr>
          <a:xfrm rot="0">
            <a:off x="12193193" y="3111927"/>
            <a:ext cx="4816488" cy="1264157"/>
          </a:xfrm>
          <a:prstGeom prst="rect">
            <a:avLst/>
          </a:prstGeom>
        </p:spPr>
        <p:txBody>
          <a:bodyPr anchor="t" rtlCol="false" tIns="0" lIns="0" bIns="0" rIns="0">
            <a:spAutoFit/>
          </a:bodyPr>
          <a:lstStyle/>
          <a:p>
            <a:pPr algn="ctr">
              <a:lnSpc>
                <a:spcPts val="3275"/>
              </a:lnSpc>
            </a:pPr>
            <a:r>
              <a:rPr lang="en-US" sz="3899" spc="23">
                <a:solidFill>
                  <a:srgbClr val="583A28"/>
                </a:solidFill>
                <a:latin typeface="Abril Fatface"/>
                <a:ea typeface="Abril Fatface"/>
                <a:cs typeface="Abril Fatface"/>
                <a:sym typeface="Abril Fatface"/>
              </a:rPr>
              <a:t>WHAT SURPRISES DID YOU DISCOVER IN YOUR DATA?</a:t>
            </a:r>
          </a:p>
        </p:txBody>
      </p:sp>
      <p:sp>
        <p:nvSpPr>
          <p:cNvPr name="AutoShape 11" id="11"/>
          <p:cNvSpPr/>
          <p:nvPr/>
        </p:nvSpPr>
        <p:spPr>
          <a:xfrm flipV="true">
            <a:off x="6702118" y="2559477"/>
            <a:ext cx="0" cy="6089223"/>
          </a:xfrm>
          <a:prstGeom prst="line">
            <a:avLst/>
          </a:prstGeom>
          <a:ln cap="flat" w="38100">
            <a:solidFill>
              <a:srgbClr val="6A4229"/>
            </a:solidFill>
            <a:prstDash val="solid"/>
            <a:headEnd type="none" len="sm" w="sm"/>
            <a:tailEnd type="none" len="sm" w="sm"/>
          </a:ln>
        </p:spPr>
      </p:sp>
      <p:sp>
        <p:nvSpPr>
          <p:cNvPr name="AutoShape 12" id="12"/>
          <p:cNvSpPr/>
          <p:nvPr/>
        </p:nvSpPr>
        <p:spPr>
          <a:xfrm flipH="true" flipV="true">
            <a:off x="11916968" y="2559477"/>
            <a:ext cx="0" cy="6089223"/>
          </a:xfrm>
          <a:prstGeom prst="line">
            <a:avLst/>
          </a:prstGeom>
          <a:ln cap="flat" w="38100">
            <a:solidFill>
              <a:srgbClr val="6A4229"/>
            </a:solidFill>
            <a:prstDash val="solid"/>
            <a:headEnd type="none" len="sm" w="sm"/>
            <a:tailEnd type="none" len="sm" w="sm"/>
          </a:ln>
        </p:spPr>
      </p:sp>
      <p:sp>
        <p:nvSpPr>
          <p:cNvPr name="TextBox 13" id="13"/>
          <p:cNvSpPr txBox="true"/>
          <p:nvPr/>
        </p:nvSpPr>
        <p:spPr>
          <a:xfrm rot="0">
            <a:off x="12193193" y="5143500"/>
            <a:ext cx="4950700" cy="131445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In my data, I personally found it most surprising that the top flavors were fruit flavors.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0">
            <a:off x="237821" y="-553953"/>
            <a:ext cx="17868899" cy="15278099"/>
          </a:xfrm>
          <a:custGeom>
            <a:avLst/>
            <a:gdLst/>
            <a:ahLst/>
            <a:cxnLst/>
            <a:rect r="r" b="b" t="t" l="l"/>
            <a:pathLst>
              <a:path h="15278099" w="17868899">
                <a:moveTo>
                  <a:pt x="0" y="0"/>
                </a:moveTo>
                <a:lnTo>
                  <a:pt x="17868899" y="0"/>
                </a:lnTo>
                <a:lnTo>
                  <a:pt x="17868899" y="15278099"/>
                </a:lnTo>
                <a:lnTo>
                  <a:pt x="0" y="15278099"/>
                </a:lnTo>
                <a:lnTo>
                  <a:pt x="0" y="0"/>
                </a:lnTo>
                <a:close/>
              </a:path>
            </a:pathLst>
          </a:custGeom>
          <a:blipFill>
            <a:blip r:embed="rId2">
              <a:extLst>
                <a:ext uri="{96DAC541-7B7A-43D3-8B79-37D633B846F1}">
                  <asvg:svgBlip xmlns:asvg="http://schemas.microsoft.com/office/drawing/2016/SVG/main" r:embed="rId3"/>
                </a:ext>
              </a:extLst>
            </a:blip>
            <a:stretch>
              <a:fillRect l="-5513" t="-29162" r="-5278" b="-1726"/>
            </a:stretch>
          </a:blipFill>
        </p:spPr>
      </p:sp>
      <p:grpSp>
        <p:nvGrpSpPr>
          <p:cNvPr name="Group 3" id="3"/>
          <p:cNvGrpSpPr/>
          <p:nvPr/>
        </p:nvGrpSpPr>
        <p:grpSpPr>
          <a:xfrm rot="0">
            <a:off x="1028700" y="769728"/>
            <a:ext cx="16230600" cy="8747544"/>
            <a:chOff x="0" y="0"/>
            <a:chExt cx="2680843" cy="1444851"/>
          </a:xfrm>
        </p:grpSpPr>
        <p:sp>
          <p:nvSpPr>
            <p:cNvPr name="Freeform 4" id="4"/>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5" id="5"/>
          <p:cNvSpPr txBox="true"/>
          <p:nvPr/>
        </p:nvSpPr>
        <p:spPr>
          <a:xfrm rot="0">
            <a:off x="1311911" y="1217403"/>
            <a:ext cx="12598442" cy="1137286"/>
          </a:xfrm>
          <a:prstGeom prst="rect">
            <a:avLst/>
          </a:prstGeom>
        </p:spPr>
        <p:txBody>
          <a:bodyPr anchor="t" rtlCol="false" tIns="0" lIns="0" bIns="0" rIns="0">
            <a:spAutoFit/>
          </a:bodyPr>
          <a:lstStyle/>
          <a:p>
            <a:pPr algn="ctr">
              <a:lnSpc>
                <a:spcPts val="7800"/>
              </a:lnSpc>
            </a:pPr>
            <a:r>
              <a:rPr lang="en-US" sz="10400">
                <a:solidFill>
                  <a:srgbClr val="583A28"/>
                </a:solidFill>
                <a:latin typeface="Abril Fatface"/>
                <a:ea typeface="Abril Fatface"/>
                <a:cs typeface="Abril Fatface"/>
                <a:sym typeface="Abril Fatface"/>
              </a:rPr>
              <a:t>guiding questions 2 </a:t>
            </a:r>
          </a:p>
        </p:txBody>
      </p:sp>
      <p:sp>
        <p:nvSpPr>
          <p:cNvPr name="TextBox 6" id="6"/>
          <p:cNvSpPr txBox="true"/>
          <p:nvPr/>
        </p:nvSpPr>
        <p:spPr>
          <a:xfrm rot="0">
            <a:off x="1587077" y="3650063"/>
            <a:ext cx="15113846" cy="5619750"/>
          </a:xfrm>
          <a:prstGeom prst="rect">
            <a:avLst/>
          </a:prstGeom>
        </p:spPr>
        <p:txBody>
          <a:bodyPr anchor="t" rtlCol="false" tIns="0" lIns="0" bIns="0" rIns="0">
            <a:spAutoFit/>
          </a:bodyPr>
          <a:lstStyle/>
          <a:p>
            <a:pPr algn="ctr">
              <a:lnSpc>
                <a:spcPts val="4439"/>
              </a:lnSpc>
            </a:pPr>
            <a:r>
              <a:rPr lang="en-US" sz="3699">
                <a:solidFill>
                  <a:srgbClr val="452A15"/>
                </a:solidFill>
                <a:latin typeface="Glacial Indifference"/>
                <a:ea typeface="Glacial Indifference"/>
                <a:cs typeface="Glacial Indifference"/>
                <a:sym typeface="Glacial Indifference"/>
              </a:rPr>
              <a:t>The target market for boba restaurants are more likely towards </a:t>
            </a:r>
            <a:r>
              <a:rPr lang="en-US" sz="3699" b="true">
                <a:solidFill>
                  <a:srgbClr val="452A15"/>
                </a:solidFill>
                <a:latin typeface="Glacial Indifference Bold"/>
                <a:ea typeface="Glacial Indifference Bold"/>
                <a:cs typeface="Glacial Indifference Bold"/>
                <a:sym typeface="Glacial Indifference Bold"/>
              </a:rPr>
              <a:t>younger people. </a:t>
            </a:r>
            <a:r>
              <a:rPr lang="en-US" sz="3699">
                <a:solidFill>
                  <a:srgbClr val="452A15"/>
                </a:solidFill>
                <a:latin typeface="Glacial Indifference"/>
                <a:ea typeface="Glacial Indifference"/>
                <a:cs typeface="Glacial Indifference"/>
                <a:sym typeface="Glacial Indifference"/>
              </a:rPr>
              <a:t>Due to the high concentration of college students and the appeal of places like Uptown Orange and Old Town Orange, this boba restaurant should appeal more towards </a:t>
            </a:r>
            <a:r>
              <a:rPr lang="en-US" sz="3699" b="true">
                <a:solidFill>
                  <a:srgbClr val="452A15"/>
                </a:solidFill>
                <a:latin typeface="Glacial Indifference Bold"/>
                <a:ea typeface="Glacial Indifference Bold"/>
                <a:cs typeface="Glacial Indifference Bold"/>
                <a:sym typeface="Glacial Indifference Bold"/>
              </a:rPr>
              <a:t>Generation Y, </a:t>
            </a:r>
            <a:r>
              <a:rPr lang="en-US" sz="3699">
                <a:solidFill>
                  <a:srgbClr val="452A15"/>
                </a:solidFill>
                <a:latin typeface="Glacial Indifference"/>
                <a:ea typeface="Glacial Indifference"/>
                <a:cs typeface="Glacial Indifference"/>
                <a:sym typeface="Glacial Indifference"/>
              </a:rPr>
              <a:t>considering that the average age is </a:t>
            </a:r>
            <a:r>
              <a:rPr lang="en-US" sz="3699" b="true">
                <a:solidFill>
                  <a:srgbClr val="452A15"/>
                </a:solidFill>
                <a:latin typeface="Glacial Indifference Bold"/>
                <a:ea typeface="Glacial Indifference Bold"/>
                <a:cs typeface="Glacial Indifference Bold"/>
                <a:sym typeface="Glacial Indifference Bold"/>
              </a:rPr>
              <a:t>36.9. </a:t>
            </a:r>
          </a:p>
          <a:p>
            <a:pPr algn="ctr">
              <a:lnSpc>
                <a:spcPts val="4439"/>
              </a:lnSpc>
            </a:pPr>
          </a:p>
          <a:p>
            <a:pPr algn="ctr">
              <a:lnSpc>
                <a:spcPts val="4439"/>
              </a:lnSpc>
            </a:pPr>
            <a:r>
              <a:rPr lang="en-US" sz="3699">
                <a:solidFill>
                  <a:srgbClr val="452A15"/>
                </a:solidFill>
                <a:latin typeface="Glacial Indifference"/>
                <a:ea typeface="Glacial Indifference"/>
                <a:cs typeface="Glacial Indifference"/>
                <a:sym typeface="Glacial Indifference"/>
              </a:rPr>
              <a:t>This makes sense as younger audiences are more likely to try new drink flavors. Appealing to students would also be beneficial considering that schools like </a:t>
            </a:r>
            <a:r>
              <a:rPr lang="en-US" sz="3699" b="true">
                <a:solidFill>
                  <a:srgbClr val="452A15"/>
                </a:solidFill>
                <a:latin typeface="Glacial Indifference Bold"/>
                <a:ea typeface="Glacial Indifference Bold"/>
                <a:cs typeface="Glacial Indifference Bold"/>
                <a:sym typeface="Glacial Indifference Bold"/>
              </a:rPr>
              <a:t>Santiago Canyon College</a:t>
            </a:r>
            <a:r>
              <a:rPr lang="en-US" sz="3699">
                <a:solidFill>
                  <a:srgbClr val="452A15"/>
                </a:solidFill>
                <a:latin typeface="Glacial Indifference"/>
                <a:ea typeface="Glacial Indifference"/>
                <a:cs typeface="Glacial Indifference"/>
                <a:sym typeface="Glacial Indifference"/>
              </a:rPr>
              <a:t> and </a:t>
            </a:r>
            <a:r>
              <a:rPr lang="en-US" sz="3699" b="true">
                <a:solidFill>
                  <a:srgbClr val="452A15"/>
                </a:solidFill>
                <a:latin typeface="Glacial Indifference Bold"/>
                <a:ea typeface="Glacial Indifference Bold"/>
                <a:cs typeface="Glacial Indifference Bold"/>
                <a:sym typeface="Glacial Indifference Bold"/>
              </a:rPr>
              <a:t>Chapman University </a:t>
            </a:r>
            <a:r>
              <a:rPr lang="en-US" sz="3699">
                <a:solidFill>
                  <a:srgbClr val="452A15"/>
                </a:solidFill>
                <a:latin typeface="Glacial Indifference"/>
                <a:ea typeface="Glacial Indifference"/>
                <a:cs typeface="Glacial Indifference"/>
                <a:sym typeface="Glacial Indifference"/>
              </a:rPr>
              <a:t>are in the area. </a:t>
            </a:r>
          </a:p>
        </p:txBody>
      </p:sp>
      <p:sp>
        <p:nvSpPr>
          <p:cNvPr name="TextBox 7" id="7"/>
          <p:cNvSpPr txBox="true"/>
          <p:nvPr/>
        </p:nvSpPr>
        <p:spPr>
          <a:xfrm rot="0">
            <a:off x="2209850" y="2705564"/>
            <a:ext cx="13924843" cy="944499"/>
          </a:xfrm>
          <a:prstGeom prst="rect">
            <a:avLst/>
          </a:prstGeom>
        </p:spPr>
        <p:txBody>
          <a:bodyPr anchor="t" rtlCol="false" tIns="0" lIns="0" bIns="0" rIns="0">
            <a:spAutoFit/>
          </a:bodyPr>
          <a:lstStyle/>
          <a:p>
            <a:pPr algn="ctr">
              <a:lnSpc>
                <a:spcPts val="3528"/>
              </a:lnSpc>
            </a:pPr>
            <a:r>
              <a:rPr lang="en-US" sz="4200" spc="25">
                <a:solidFill>
                  <a:srgbClr val="583A28"/>
                </a:solidFill>
                <a:latin typeface="Abril Fatface"/>
                <a:ea typeface="Abril Fatface"/>
                <a:cs typeface="Abril Fatface"/>
                <a:sym typeface="Abril Fatface"/>
              </a:rPr>
              <a:t>WHAT IS THE TARGET MARKET OF YOUR BOBA SHOP?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0884" y="4044995"/>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demographics</a:t>
            </a:r>
          </a:p>
        </p:txBody>
      </p:sp>
      <p:sp>
        <p:nvSpPr>
          <p:cNvPr name="TextBox 4" id="4"/>
          <p:cNvSpPr txBox="true"/>
          <p:nvPr/>
        </p:nvSpPr>
        <p:spPr>
          <a:xfrm rot="0">
            <a:off x="1390884" y="4933955"/>
            <a:ext cx="7064513"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in Orange</a:t>
            </a:r>
          </a:p>
        </p:txBody>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6" id="16"/>
          <p:cNvSpPr/>
          <p:nvPr/>
        </p:nvSpPr>
        <p:spPr>
          <a:xfrm flipH="false" flipV="false" rot="0">
            <a:off x="11031106" y="584806"/>
            <a:ext cx="5600924" cy="5600924"/>
          </a:xfrm>
          <a:custGeom>
            <a:avLst/>
            <a:gdLst/>
            <a:ahLst/>
            <a:cxnLst/>
            <a:rect r="r" b="b" t="t" l="l"/>
            <a:pathLst>
              <a:path h="5600924" w="5600924">
                <a:moveTo>
                  <a:pt x="0" y="0"/>
                </a:moveTo>
                <a:lnTo>
                  <a:pt x="5600924" y="0"/>
                </a:lnTo>
                <a:lnTo>
                  <a:pt x="5600924" y="5600924"/>
                </a:lnTo>
                <a:lnTo>
                  <a:pt x="0" y="5600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7087448">
            <a:off x="14376621" y="5709991"/>
            <a:ext cx="3206751" cy="3206751"/>
          </a:xfrm>
          <a:custGeom>
            <a:avLst/>
            <a:gdLst/>
            <a:ahLst/>
            <a:cxnLst/>
            <a:rect r="r" b="b" t="t" l="l"/>
            <a:pathLst>
              <a:path h="3206751" w="3206751">
                <a:moveTo>
                  <a:pt x="3206751" y="0"/>
                </a:moveTo>
                <a:lnTo>
                  <a:pt x="0" y="0"/>
                </a:lnTo>
                <a:lnTo>
                  <a:pt x="0" y="3206751"/>
                </a:lnTo>
                <a:lnTo>
                  <a:pt x="3206751" y="3206751"/>
                </a:lnTo>
                <a:lnTo>
                  <a:pt x="32067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7045768">
            <a:off x="11416221" y="5601777"/>
            <a:ext cx="3320154" cy="3320154"/>
          </a:xfrm>
          <a:custGeom>
            <a:avLst/>
            <a:gdLst/>
            <a:ahLst/>
            <a:cxnLst/>
            <a:rect r="r" b="b" t="t" l="l"/>
            <a:pathLst>
              <a:path h="3320154" w="3320154">
                <a:moveTo>
                  <a:pt x="0" y="0"/>
                </a:moveTo>
                <a:lnTo>
                  <a:pt x="3320155" y="0"/>
                </a:lnTo>
                <a:lnTo>
                  <a:pt x="3320155" y="3320154"/>
                </a:lnTo>
                <a:lnTo>
                  <a:pt x="0" y="33201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11416221" y="1570657"/>
            <a:ext cx="4964565" cy="1530978"/>
          </a:xfrm>
          <a:prstGeom prst="rect">
            <a:avLst/>
          </a:prstGeom>
        </p:spPr>
        <p:txBody>
          <a:bodyPr anchor="t" rtlCol="false" tIns="0" lIns="0" bIns="0" rIns="0">
            <a:spAutoFit/>
          </a:bodyPr>
          <a:lstStyle/>
          <a:p>
            <a:pPr algn="ctr">
              <a:lnSpc>
                <a:spcPts val="6110"/>
              </a:lnSpc>
            </a:pPr>
            <a:r>
              <a:rPr lang="en-US" sz="4700">
                <a:solidFill>
                  <a:srgbClr val="583A28"/>
                </a:solidFill>
                <a:latin typeface="League Spartan"/>
                <a:ea typeface="League Spartan"/>
                <a:cs typeface="League Spartan"/>
                <a:sym typeface="League Spartan"/>
              </a:rPr>
              <a:t>Population: 139,911</a:t>
            </a:r>
          </a:p>
        </p:txBody>
      </p:sp>
      <p:sp>
        <p:nvSpPr>
          <p:cNvPr name="TextBox 20" id="20"/>
          <p:cNvSpPr txBox="true"/>
          <p:nvPr/>
        </p:nvSpPr>
        <p:spPr>
          <a:xfrm rot="0">
            <a:off x="11416221" y="3481799"/>
            <a:ext cx="4964565" cy="1065412"/>
          </a:xfrm>
          <a:prstGeom prst="rect">
            <a:avLst/>
          </a:prstGeom>
        </p:spPr>
        <p:txBody>
          <a:bodyPr anchor="t" rtlCol="false" tIns="0" lIns="0" bIns="0" rIns="0">
            <a:spAutoFit/>
          </a:bodyPr>
          <a:lstStyle/>
          <a:p>
            <a:pPr algn="ctr">
              <a:lnSpc>
                <a:spcPts val="4276"/>
              </a:lnSpc>
            </a:pPr>
            <a:r>
              <a:rPr lang="en-US" sz="3054">
                <a:solidFill>
                  <a:srgbClr val="583A28"/>
                </a:solidFill>
                <a:latin typeface="Glacial Indifference"/>
                <a:ea typeface="Glacial Indifference"/>
                <a:cs typeface="Glacial Indifference"/>
                <a:sym typeface="Glacial Indifference"/>
              </a:rPr>
              <a:t>Median Age: </a:t>
            </a:r>
            <a:r>
              <a:rPr lang="en-US" b="true" sz="3054">
                <a:solidFill>
                  <a:srgbClr val="583A28"/>
                </a:solidFill>
                <a:latin typeface="Glacial Indifference Bold"/>
                <a:ea typeface="Glacial Indifference Bold"/>
                <a:cs typeface="Glacial Indifference Bold"/>
                <a:sym typeface="Glacial Indifference Bold"/>
              </a:rPr>
              <a:t>36.9 Years Old)</a:t>
            </a:r>
          </a:p>
        </p:txBody>
      </p:sp>
      <p:sp>
        <p:nvSpPr>
          <p:cNvPr name="TextBox 21" id="21"/>
          <p:cNvSpPr txBox="true"/>
          <p:nvPr/>
        </p:nvSpPr>
        <p:spPr>
          <a:xfrm rot="0">
            <a:off x="14771677" y="6394733"/>
            <a:ext cx="2348434" cy="529690"/>
          </a:xfrm>
          <a:prstGeom prst="rect">
            <a:avLst/>
          </a:prstGeom>
        </p:spPr>
        <p:txBody>
          <a:bodyPr anchor="t" rtlCol="false" tIns="0" lIns="0" bIns="0" rIns="0">
            <a:spAutoFit/>
          </a:bodyPr>
          <a:lstStyle/>
          <a:p>
            <a:pPr algn="ctr">
              <a:lnSpc>
                <a:spcPts val="4279"/>
              </a:lnSpc>
            </a:pPr>
            <a:r>
              <a:rPr lang="en-US" sz="3292">
                <a:solidFill>
                  <a:srgbClr val="583A28"/>
                </a:solidFill>
                <a:latin typeface="League Spartan"/>
                <a:ea typeface="League Spartan"/>
                <a:cs typeface="League Spartan"/>
                <a:sym typeface="League Spartan"/>
              </a:rPr>
              <a:t>$96,605</a:t>
            </a:r>
          </a:p>
        </p:txBody>
      </p:sp>
      <p:sp>
        <p:nvSpPr>
          <p:cNvPr name="TextBox 22" id="22"/>
          <p:cNvSpPr txBox="true"/>
          <p:nvPr/>
        </p:nvSpPr>
        <p:spPr>
          <a:xfrm rot="0">
            <a:off x="14910866" y="7007541"/>
            <a:ext cx="2348434" cy="705874"/>
          </a:xfrm>
          <a:prstGeom prst="rect">
            <a:avLst/>
          </a:prstGeom>
        </p:spPr>
        <p:txBody>
          <a:bodyPr anchor="t" rtlCol="false" tIns="0" lIns="0" bIns="0" rIns="0">
            <a:spAutoFit/>
          </a:bodyPr>
          <a:lstStyle/>
          <a:p>
            <a:pPr algn="ctr">
              <a:lnSpc>
                <a:spcPts val="2820"/>
              </a:lnSpc>
            </a:pPr>
            <a:r>
              <a:rPr lang="en-US" sz="2169">
                <a:solidFill>
                  <a:srgbClr val="583A28"/>
                </a:solidFill>
                <a:latin typeface="Glacial Indifference"/>
                <a:ea typeface="Glacial Indifference"/>
                <a:cs typeface="Glacial Indifference"/>
                <a:sym typeface="Glacial Indifference"/>
              </a:rPr>
              <a:t>Median Household Income in </a:t>
            </a:r>
            <a:r>
              <a:rPr lang="en-US" b="true" sz="2169">
                <a:solidFill>
                  <a:srgbClr val="583A28"/>
                </a:solidFill>
                <a:latin typeface="Glacial Indifference Bold"/>
                <a:ea typeface="Glacial Indifference Bold"/>
                <a:cs typeface="Glacial Indifference Bold"/>
                <a:sym typeface="Glacial Indifference Bold"/>
              </a:rPr>
              <a:t>2023</a:t>
            </a:r>
          </a:p>
        </p:txBody>
      </p:sp>
      <p:sp>
        <p:nvSpPr>
          <p:cNvPr name="TextBox 23" id="23"/>
          <p:cNvSpPr txBox="true"/>
          <p:nvPr/>
        </p:nvSpPr>
        <p:spPr>
          <a:xfrm rot="0">
            <a:off x="11885745" y="6394733"/>
            <a:ext cx="2381106" cy="529690"/>
          </a:xfrm>
          <a:prstGeom prst="rect">
            <a:avLst/>
          </a:prstGeom>
        </p:spPr>
        <p:txBody>
          <a:bodyPr anchor="t" rtlCol="false" tIns="0" lIns="0" bIns="0" rIns="0">
            <a:spAutoFit/>
          </a:bodyPr>
          <a:lstStyle/>
          <a:p>
            <a:pPr algn="ctr">
              <a:lnSpc>
                <a:spcPts val="4279"/>
              </a:lnSpc>
            </a:pPr>
            <a:r>
              <a:rPr lang="en-US" sz="3292">
                <a:solidFill>
                  <a:srgbClr val="FFFFFF"/>
                </a:solidFill>
                <a:latin typeface="League Spartan"/>
                <a:ea typeface="League Spartan"/>
                <a:cs typeface="League Spartan"/>
                <a:sym typeface="League Spartan"/>
              </a:rPr>
              <a:t>38.9</a:t>
            </a:r>
          </a:p>
        </p:txBody>
      </p:sp>
      <p:sp>
        <p:nvSpPr>
          <p:cNvPr name="TextBox 24" id="24"/>
          <p:cNvSpPr txBox="true"/>
          <p:nvPr/>
        </p:nvSpPr>
        <p:spPr>
          <a:xfrm rot="0">
            <a:off x="11885745" y="7007541"/>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a:t>
            </a:r>
            <a:r>
              <a:rPr lang="en-US" b="true" sz="2169">
                <a:solidFill>
                  <a:srgbClr val="FFFFFF"/>
                </a:solidFill>
                <a:latin typeface="Glacial Indifference Bold"/>
                <a:ea typeface="Glacial Indifference Bold"/>
                <a:cs typeface="Glacial Indifference Bold"/>
                <a:sym typeface="Glacial Indifference Bold"/>
              </a:rPr>
              <a:t>bachelor’s degree </a:t>
            </a:r>
            <a:r>
              <a:rPr lang="en-US" sz="2169">
                <a:solidFill>
                  <a:srgbClr val="FFFFFF"/>
                </a:solidFill>
                <a:latin typeface="Glacial Indifference"/>
                <a:ea typeface="Glacial Indifference"/>
                <a:cs typeface="Glacial Indifference"/>
                <a:sym typeface="Glacial Indifference"/>
              </a:rPr>
              <a:t>or </a:t>
            </a:r>
            <a:r>
              <a:rPr lang="en-US" b="true" sz="2169">
                <a:solidFill>
                  <a:srgbClr val="FFFFFF"/>
                </a:solidFill>
                <a:latin typeface="Glacial Indifference Bold"/>
                <a:ea typeface="Glacial Indifference Bold"/>
                <a:cs typeface="Glacial Indifference Bold"/>
                <a:sym typeface="Glacial Indifference Bold"/>
              </a:rPr>
              <a:t>higher</a:t>
            </a:r>
          </a:p>
        </p:txBody>
      </p:sp>
      <p:sp>
        <p:nvSpPr>
          <p:cNvPr name="Freeform 25" id="25"/>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5110080">
            <a:off x="9085110" y="4150654"/>
            <a:ext cx="3196612" cy="3196612"/>
          </a:xfrm>
          <a:custGeom>
            <a:avLst/>
            <a:gdLst/>
            <a:ahLst/>
            <a:cxnLst/>
            <a:rect r="r" b="b" t="t" l="l"/>
            <a:pathLst>
              <a:path h="3196612" w="3196612">
                <a:moveTo>
                  <a:pt x="0" y="0"/>
                </a:moveTo>
                <a:lnTo>
                  <a:pt x="3196612" y="0"/>
                </a:lnTo>
                <a:lnTo>
                  <a:pt x="3196612" y="3196612"/>
                </a:lnTo>
                <a:lnTo>
                  <a:pt x="0" y="31966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9504639" y="4934665"/>
            <a:ext cx="2381106" cy="1072615"/>
          </a:xfrm>
          <a:prstGeom prst="rect">
            <a:avLst/>
          </a:prstGeom>
        </p:spPr>
        <p:txBody>
          <a:bodyPr anchor="t" rtlCol="false" tIns="0" lIns="0" bIns="0" rIns="0">
            <a:spAutoFit/>
          </a:bodyPr>
          <a:lstStyle/>
          <a:p>
            <a:pPr algn="ctr">
              <a:lnSpc>
                <a:spcPts val="4279"/>
              </a:lnSpc>
            </a:pPr>
            <a:r>
              <a:rPr lang="en-US" sz="3292">
                <a:solidFill>
                  <a:srgbClr val="FFFFFF"/>
                </a:solidFill>
                <a:latin typeface="League Spartan"/>
                <a:ea typeface="League Spartan"/>
                <a:cs typeface="League Spartan"/>
                <a:sym typeface="League Spartan"/>
              </a:rPr>
              <a:t>9.15% decrease</a:t>
            </a:r>
          </a:p>
        </p:txBody>
      </p:sp>
      <p:sp>
        <p:nvSpPr>
          <p:cNvPr name="TextBox 28" id="28"/>
          <p:cNvSpPr txBox="true"/>
          <p:nvPr/>
        </p:nvSpPr>
        <p:spPr>
          <a:xfrm rot="0">
            <a:off x="9504639" y="6056084"/>
            <a:ext cx="2381106" cy="797314"/>
          </a:xfrm>
          <a:prstGeom prst="rect">
            <a:avLst/>
          </a:prstGeom>
        </p:spPr>
        <p:txBody>
          <a:bodyPr anchor="t" rtlCol="false" tIns="0" lIns="0" bIns="0" rIns="0">
            <a:spAutoFit/>
          </a:bodyPr>
          <a:lstStyle/>
          <a:p>
            <a:pPr algn="ctr">
              <a:lnSpc>
                <a:spcPts val="3210"/>
              </a:lnSpc>
            </a:pPr>
            <a:r>
              <a:rPr lang="en-US" sz="2469">
                <a:solidFill>
                  <a:srgbClr val="FFFFFF"/>
                </a:solidFill>
                <a:latin typeface="Glacial Indifference"/>
                <a:ea typeface="Glacial Indifference"/>
                <a:cs typeface="Glacial Indifference"/>
                <a:sym typeface="Glacial Indifference"/>
              </a:rPr>
              <a:t>in people living in </a:t>
            </a:r>
            <a:r>
              <a:rPr lang="en-US" b="true" sz="2469">
                <a:solidFill>
                  <a:srgbClr val="FFFFFF"/>
                </a:solidFill>
                <a:latin typeface="Glacial Indifference Bold"/>
                <a:ea typeface="Glacial Indifference Bold"/>
                <a:cs typeface="Glacial Indifference Bold"/>
                <a:sym typeface="Glacial Indifference Bold"/>
              </a:rPr>
              <a:t>poverty</a:t>
            </a:r>
          </a:p>
        </p:txBody>
      </p:sp>
      <p:sp>
        <p:nvSpPr>
          <p:cNvPr name="TextBox 29" id="29"/>
          <p:cNvSpPr txBox="true"/>
          <p:nvPr/>
        </p:nvSpPr>
        <p:spPr>
          <a:xfrm rot="0">
            <a:off x="203405" y="6388279"/>
            <a:ext cx="9439471"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2, Evidence 1</a:t>
            </a:r>
          </a:p>
        </p:txBody>
      </p:sp>
      <p:sp>
        <p:nvSpPr>
          <p:cNvPr name="TextBox 30" id="30"/>
          <p:cNvSpPr txBox="true"/>
          <p:nvPr/>
        </p:nvSpPr>
        <p:spPr>
          <a:xfrm rot="0">
            <a:off x="5020026" y="9538128"/>
            <a:ext cx="8247947" cy="495300"/>
          </a:xfrm>
          <a:prstGeom prst="rect">
            <a:avLst/>
          </a:prstGeom>
        </p:spPr>
        <p:txBody>
          <a:bodyPr anchor="t" rtlCol="false" tIns="0" lIns="0" bIns="0" rIns="0">
            <a:spAutoFit/>
          </a:bodyPr>
          <a:lstStyle/>
          <a:p>
            <a:pPr algn="ctr">
              <a:lnSpc>
                <a:spcPts val="3900"/>
              </a:lnSpc>
            </a:pPr>
            <a:r>
              <a:rPr lang="en-US" sz="3000">
                <a:solidFill>
                  <a:srgbClr val="583A28"/>
                </a:solidFill>
                <a:latin typeface="League Spartan"/>
                <a:ea typeface="League Spartan"/>
                <a:cs typeface="League Spartan"/>
                <a:sym typeface="League Spartan"/>
              </a:rPr>
              <a:t>Info from: </a:t>
            </a:r>
            <a:r>
              <a:rPr lang="en-US" sz="3000" u="sng">
                <a:solidFill>
                  <a:srgbClr val="583A28"/>
                </a:solidFill>
                <a:latin typeface="League Spartan"/>
                <a:ea typeface="League Spartan"/>
                <a:cs typeface="League Spartan"/>
                <a:sym typeface="League Spartan"/>
                <a:hlinkClick r:id="rId14" tooltip="https://www.cityoforange.org/home/showpublisheddocument/4/637696511430870000"/>
              </a:rPr>
              <a:t>City of Orange</a:t>
            </a:r>
            <a:r>
              <a:rPr lang="en-US" sz="3000">
                <a:solidFill>
                  <a:srgbClr val="583A28"/>
                </a:solidFill>
                <a:latin typeface="League Spartan"/>
                <a:ea typeface="League Spartan"/>
                <a:cs typeface="League Spartan"/>
                <a:sym typeface="League Spartan"/>
              </a:rPr>
              <a:t>, </a:t>
            </a:r>
            <a:r>
              <a:rPr lang="en-US" sz="3000" u="sng">
                <a:solidFill>
                  <a:srgbClr val="583A28"/>
                </a:solidFill>
                <a:latin typeface="League Spartan"/>
                <a:ea typeface="League Spartan"/>
                <a:cs typeface="League Spartan"/>
                <a:sym typeface="League Spartan"/>
                <a:hlinkClick r:id="rId15" tooltip="https://datausa.io/profile/geo/orange-ca/"/>
              </a:rPr>
              <a:t>Data USA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8747544"/>
            <a:chOff x="0" y="0"/>
            <a:chExt cx="2680843" cy="1444851"/>
          </a:xfrm>
        </p:grpSpPr>
        <p:sp>
          <p:nvSpPr>
            <p:cNvPr name="Freeform 6" id="6">
              <a:hlinkClick r:id="rId8" tooltip="https://www.cityoforange.org/home/showpublisheddocument/4/637696511430870000"/>
            </p:cNvPr>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7" id="7"/>
          <p:cNvSpPr txBox="true"/>
          <p:nvPr/>
        </p:nvSpPr>
        <p:spPr>
          <a:xfrm rot="0">
            <a:off x="1240462" y="1574435"/>
            <a:ext cx="6536743" cy="14782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race/ethnicity demographics</a:t>
            </a:r>
          </a:p>
        </p:txBody>
      </p:sp>
      <p:sp>
        <p:nvSpPr>
          <p:cNvPr name="TextBox 8" id="8"/>
          <p:cNvSpPr txBox="true"/>
          <p:nvPr/>
        </p:nvSpPr>
        <p:spPr>
          <a:xfrm rot="0">
            <a:off x="1028700" y="3128915"/>
            <a:ext cx="7064513" cy="16306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2, Evidence 1</a:t>
            </a:r>
          </a:p>
          <a:p>
            <a:pPr algn="ctr">
              <a:lnSpc>
                <a:spcPts val="4200"/>
              </a:lnSpc>
            </a:pPr>
          </a:p>
        </p:txBody>
      </p:sp>
      <p:pic>
        <p:nvPicPr>
          <p:cNvPr name="Picture 9" id="9"/>
          <p:cNvPicPr>
            <a:picLocks noChangeAspect="true"/>
          </p:cNvPicPr>
          <p:nvPr/>
        </p:nvPicPr>
        <p:blipFill>
          <a:blip r:embed="rId9"/>
          <a:stretch>
            <a:fillRect/>
          </a:stretch>
        </p:blipFill>
        <p:spPr>
          <a:xfrm rot="0">
            <a:off x="3982757" y="-266847"/>
            <a:ext cx="12785449" cy="10590601"/>
          </a:xfrm>
          <a:prstGeom prst="rect">
            <a:avLst/>
          </a:prstGeom>
        </p:spPr>
      </p:pic>
      <p:sp>
        <p:nvSpPr>
          <p:cNvPr name="TextBox 10" id="10"/>
          <p:cNvSpPr txBox="true"/>
          <p:nvPr/>
        </p:nvSpPr>
        <p:spPr>
          <a:xfrm rot="0">
            <a:off x="1706029" y="4399547"/>
            <a:ext cx="4964565" cy="522487"/>
          </a:xfrm>
          <a:prstGeom prst="rect">
            <a:avLst/>
          </a:prstGeom>
        </p:spPr>
        <p:txBody>
          <a:bodyPr anchor="t" rtlCol="false" tIns="0" lIns="0" bIns="0" rIns="0">
            <a:spAutoFit/>
          </a:bodyPr>
          <a:lstStyle/>
          <a:p>
            <a:pPr algn="ctr">
              <a:lnSpc>
                <a:spcPts val="4276"/>
              </a:lnSpc>
            </a:pPr>
            <a:r>
              <a:rPr lang="en-US" b="true" sz="3054">
                <a:solidFill>
                  <a:srgbClr val="583A28"/>
                </a:solidFill>
                <a:latin typeface="Glacial Indifference Bold"/>
                <a:ea typeface="Glacial Indifference Bold"/>
                <a:cs typeface="Glacial Indifference Bold"/>
                <a:sym typeface="Glacial Indifference Bold"/>
              </a:rPr>
              <a:t>Chart made through Canva</a:t>
            </a:r>
          </a:p>
        </p:txBody>
      </p:sp>
      <p:sp>
        <p:nvSpPr>
          <p:cNvPr name="TextBox 11" id="11"/>
          <p:cNvSpPr txBox="true"/>
          <p:nvPr/>
        </p:nvSpPr>
        <p:spPr>
          <a:xfrm rot="0">
            <a:off x="896053" y="8934556"/>
            <a:ext cx="8247947" cy="495300"/>
          </a:xfrm>
          <a:prstGeom prst="rect">
            <a:avLst/>
          </a:prstGeom>
        </p:spPr>
        <p:txBody>
          <a:bodyPr anchor="t" rtlCol="false" tIns="0" lIns="0" bIns="0" rIns="0">
            <a:spAutoFit/>
          </a:bodyPr>
          <a:lstStyle/>
          <a:p>
            <a:pPr algn="ctr">
              <a:lnSpc>
                <a:spcPts val="3900"/>
              </a:lnSpc>
            </a:pPr>
            <a:r>
              <a:rPr lang="en-US" sz="3000">
                <a:solidFill>
                  <a:srgbClr val="583A28"/>
                </a:solidFill>
                <a:latin typeface="League Spartan"/>
                <a:ea typeface="League Spartan"/>
                <a:cs typeface="League Spartan"/>
                <a:sym typeface="League Spartan"/>
              </a:rPr>
              <a:t>Info from: </a:t>
            </a:r>
            <a:r>
              <a:rPr lang="en-US" sz="3000" u="sng">
                <a:solidFill>
                  <a:srgbClr val="583A28"/>
                </a:solidFill>
                <a:latin typeface="League Spartan"/>
                <a:ea typeface="League Spartan"/>
                <a:cs typeface="League Spartan"/>
                <a:sym typeface="League Spartan"/>
                <a:hlinkClick r:id="rId10" tooltip="https://www.cityoforange.org/home/showpublisheddocument/4/637696511430870000"/>
              </a:rPr>
              <a:t>City of Orange</a:t>
            </a:r>
            <a:r>
              <a:rPr lang="en-US" sz="3000">
                <a:solidFill>
                  <a:srgbClr val="583A28"/>
                </a:solidFill>
                <a:latin typeface="League Spartan"/>
                <a:ea typeface="League Spartan"/>
                <a:cs typeface="League Spartan"/>
                <a:sym typeface="League Spartan"/>
              </a:rPr>
              <a:t>, </a:t>
            </a:r>
            <a:r>
              <a:rPr lang="en-US" sz="3000" u="sng">
                <a:solidFill>
                  <a:srgbClr val="583A28"/>
                </a:solidFill>
                <a:latin typeface="League Spartan"/>
                <a:ea typeface="League Spartan"/>
                <a:cs typeface="League Spartan"/>
                <a:sym typeface="League Spartan"/>
                <a:hlinkClick r:id="rId11" tooltip="https://datausa.io/profile/geo/orange-ca/"/>
              </a:rPr>
              <a:t>Data USA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4384045">
            <a:off x="12339070" y="-3530494"/>
            <a:ext cx="6223318" cy="8491422"/>
          </a:xfrm>
          <a:custGeom>
            <a:avLst/>
            <a:gdLst/>
            <a:ahLst/>
            <a:cxnLst/>
            <a:rect r="r" b="b" t="t" l="l"/>
            <a:pathLst>
              <a:path h="8491422" w="6223318">
                <a:moveTo>
                  <a:pt x="0" y="0"/>
                </a:moveTo>
                <a:lnTo>
                  <a:pt x="6223319" y="0"/>
                </a:lnTo>
                <a:lnTo>
                  <a:pt x="6223319" y="8491422"/>
                </a:lnTo>
                <a:lnTo>
                  <a:pt x="0" y="8491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4" id="14"/>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5799412" y="541019"/>
            <a:ext cx="7064513" cy="1127762"/>
          </a:xfrm>
          <a:prstGeom prst="rect">
            <a:avLst/>
          </a:prstGeom>
        </p:spPr>
        <p:txBody>
          <a:bodyPr anchor="t" rtlCol="false" tIns="0" lIns="0" bIns="0" rIns="0">
            <a:spAutoFit/>
          </a:bodyPr>
          <a:lstStyle/>
          <a:p>
            <a:pPr algn="ctr">
              <a:lnSpc>
                <a:spcPts val="8400"/>
              </a:lnSpc>
            </a:pPr>
            <a:r>
              <a:rPr lang="en-US" sz="8400">
                <a:solidFill>
                  <a:srgbClr val="583A28"/>
                </a:solidFill>
                <a:latin typeface="Abril Fatface"/>
                <a:ea typeface="Abril Fatface"/>
                <a:cs typeface="Abril Fatface"/>
                <a:sym typeface="Abril Fatface"/>
              </a:rPr>
              <a:t>more about</a:t>
            </a:r>
          </a:p>
        </p:txBody>
      </p:sp>
      <p:sp>
        <p:nvSpPr>
          <p:cNvPr name="TextBox 16" id="16"/>
          <p:cNvSpPr txBox="true"/>
          <p:nvPr/>
        </p:nvSpPr>
        <p:spPr>
          <a:xfrm rot="0">
            <a:off x="5799412" y="1466851"/>
            <a:ext cx="7064513" cy="1566108"/>
          </a:xfrm>
          <a:prstGeom prst="rect">
            <a:avLst/>
          </a:prstGeom>
        </p:spPr>
        <p:txBody>
          <a:bodyPr anchor="t" rtlCol="false" tIns="0" lIns="0" bIns="0" rIns="0">
            <a:spAutoFit/>
          </a:bodyPr>
          <a:lstStyle/>
          <a:p>
            <a:pPr algn="ctr">
              <a:lnSpc>
                <a:spcPts val="11782"/>
              </a:lnSpc>
            </a:pPr>
            <a:r>
              <a:rPr lang="en-US" sz="11782">
                <a:solidFill>
                  <a:srgbClr val="583A28"/>
                </a:solidFill>
                <a:latin typeface="Abril Fatface"/>
                <a:ea typeface="Abril Fatface"/>
                <a:cs typeface="Abril Fatface"/>
                <a:sym typeface="Abril Fatface"/>
              </a:rPr>
              <a:t> Orange</a:t>
            </a:r>
          </a:p>
        </p:txBody>
      </p:sp>
      <p:sp>
        <p:nvSpPr>
          <p:cNvPr name="TextBox 17" id="17"/>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18" id="18"/>
          <p:cNvSpPr txBox="true"/>
          <p:nvPr/>
        </p:nvSpPr>
        <p:spPr>
          <a:xfrm rot="0">
            <a:off x="337634" y="4318927"/>
            <a:ext cx="6115169" cy="609600"/>
          </a:xfrm>
          <a:prstGeom prst="rect">
            <a:avLst/>
          </a:prstGeom>
        </p:spPr>
        <p:txBody>
          <a:bodyPr anchor="t" rtlCol="false" tIns="0" lIns="0" bIns="0" rIns="0">
            <a:spAutoFit/>
          </a:bodyPr>
          <a:lstStyle/>
          <a:p>
            <a:pPr algn="ctr">
              <a:lnSpc>
                <a:spcPts val="4799"/>
              </a:lnSpc>
              <a:spcBef>
                <a:spcPct val="0"/>
              </a:spcBef>
            </a:pPr>
            <a:r>
              <a:rPr lang="en-US" b="true" sz="3999">
                <a:solidFill>
                  <a:srgbClr val="452A15"/>
                </a:solidFill>
                <a:latin typeface="Glacial Indifference Bold"/>
                <a:ea typeface="Glacial Indifference Bold"/>
                <a:cs typeface="Glacial Indifference Bold"/>
                <a:sym typeface="Glacial Indifference Bold"/>
              </a:rPr>
              <a:t>Health Corridor in Orange</a:t>
            </a:r>
          </a:p>
        </p:txBody>
      </p:sp>
      <p:sp>
        <p:nvSpPr>
          <p:cNvPr name="TextBox 19" id="19"/>
          <p:cNvSpPr txBox="true"/>
          <p:nvPr/>
        </p:nvSpPr>
        <p:spPr>
          <a:xfrm rot="0">
            <a:off x="495512" y="5109502"/>
            <a:ext cx="5799412" cy="2095500"/>
          </a:xfrm>
          <a:prstGeom prst="rect">
            <a:avLst/>
          </a:prstGeom>
        </p:spPr>
        <p:txBody>
          <a:bodyPr anchor="t" rtlCol="false" tIns="0" lIns="0" bIns="0" rIns="0">
            <a:spAutoFit/>
          </a:bodyPr>
          <a:lstStyle/>
          <a:p>
            <a:pPr algn="ctr">
              <a:lnSpc>
                <a:spcPts val="4199"/>
              </a:lnSpc>
              <a:spcBef>
                <a:spcPct val="0"/>
              </a:spcBef>
            </a:pPr>
            <a:r>
              <a:rPr lang="en-US" sz="3499">
                <a:solidFill>
                  <a:srgbClr val="452A15"/>
                </a:solidFill>
                <a:latin typeface="Glacial Indifference"/>
                <a:ea typeface="Glacial Indifference"/>
                <a:cs typeface="Glacial Indifference"/>
                <a:sym typeface="Glacial Indifference"/>
              </a:rPr>
              <a:t>Children’s Hospital of Orange County (CHOC), St. Joseph’s Hospital of Orange, UC Irvine Medical Center</a:t>
            </a:r>
          </a:p>
        </p:txBody>
      </p:sp>
      <p:sp>
        <p:nvSpPr>
          <p:cNvPr name="TextBox 20" id="20"/>
          <p:cNvSpPr txBox="true"/>
          <p:nvPr/>
        </p:nvSpPr>
        <p:spPr>
          <a:xfrm rot="0">
            <a:off x="7122405" y="4318927"/>
            <a:ext cx="4418529" cy="609600"/>
          </a:xfrm>
          <a:prstGeom prst="rect">
            <a:avLst/>
          </a:prstGeom>
        </p:spPr>
        <p:txBody>
          <a:bodyPr anchor="t" rtlCol="false" tIns="0" lIns="0" bIns="0" rIns="0">
            <a:spAutoFit/>
          </a:bodyPr>
          <a:lstStyle/>
          <a:p>
            <a:pPr algn="ctr">
              <a:lnSpc>
                <a:spcPts val="4799"/>
              </a:lnSpc>
              <a:spcBef>
                <a:spcPct val="0"/>
              </a:spcBef>
            </a:pPr>
            <a:r>
              <a:rPr lang="en-US" b="true" sz="3999">
                <a:solidFill>
                  <a:srgbClr val="452A15"/>
                </a:solidFill>
                <a:latin typeface="Glacial Indifference Bold"/>
                <a:ea typeface="Glacial Indifference Bold"/>
                <a:cs typeface="Glacial Indifference Bold"/>
                <a:sym typeface="Glacial Indifference Bold"/>
              </a:rPr>
              <a:t>Old Towne Orange</a:t>
            </a:r>
          </a:p>
        </p:txBody>
      </p:sp>
      <p:sp>
        <p:nvSpPr>
          <p:cNvPr name="TextBox 21" id="21"/>
          <p:cNvSpPr txBox="true"/>
          <p:nvPr/>
        </p:nvSpPr>
        <p:spPr>
          <a:xfrm rot="0">
            <a:off x="6431963" y="5109502"/>
            <a:ext cx="5799412" cy="2619375"/>
          </a:xfrm>
          <a:prstGeom prst="rect">
            <a:avLst/>
          </a:prstGeom>
        </p:spPr>
        <p:txBody>
          <a:bodyPr anchor="t" rtlCol="false" tIns="0" lIns="0" bIns="0" rIns="0">
            <a:spAutoFit/>
          </a:bodyPr>
          <a:lstStyle/>
          <a:p>
            <a:pPr algn="ctr">
              <a:lnSpc>
                <a:spcPts val="4199"/>
              </a:lnSpc>
            </a:pPr>
            <a:r>
              <a:rPr lang="en-US" sz="3499">
                <a:solidFill>
                  <a:srgbClr val="452A15"/>
                </a:solidFill>
                <a:latin typeface="Glacial Indifference"/>
                <a:ea typeface="Glacial Indifference"/>
                <a:cs typeface="Glacial Indifference"/>
                <a:sym typeface="Glacial Indifference"/>
              </a:rPr>
              <a:t>Chapman, Orange City Hall, Orange Public Library</a:t>
            </a:r>
          </a:p>
          <a:p>
            <a:pPr algn="ctr">
              <a:lnSpc>
                <a:spcPts val="4199"/>
              </a:lnSpc>
            </a:pPr>
          </a:p>
          <a:p>
            <a:pPr algn="ctr">
              <a:lnSpc>
                <a:spcPts val="4199"/>
              </a:lnSpc>
              <a:spcBef>
                <a:spcPct val="0"/>
              </a:spcBef>
            </a:pPr>
            <a:r>
              <a:rPr lang="en-US" sz="3499">
                <a:solidFill>
                  <a:srgbClr val="452A15"/>
                </a:solidFill>
                <a:latin typeface="Glacial Indifference"/>
                <a:ea typeface="Glacial Indifference"/>
                <a:cs typeface="Glacial Indifference"/>
                <a:sym typeface="Glacial Indifference"/>
              </a:rPr>
              <a:t>Most popular for film and television production.</a:t>
            </a:r>
          </a:p>
        </p:txBody>
      </p:sp>
      <p:sp>
        <p:nvSpPr>
          <p:cNvPr name="TextBox 22" id="22"/>
          <p:cNvSpPr txBox="true"/>
          <p:nvPr/>
        </p:nvSpPr>
        <p:spPr>
          <a:xfrm rot="0">
            <a:off x="5799412" y="2938526"/>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2</a:t>
            </a:r>
          </a:p>
        </p:txBody>
      </p:sp>
      <p:sp>
        <p:nvSpPr>
          <p:cNvPr name="TextBox 23" id="23"/>
          <p:cNvSpPr txBox="true"/>
          <p:nvPr/>
        </p:nvSpPr>
        <p:spPr>
          <a:xfrm rot="0">
            <a:off x="13221880" y="4499902"/>
            <a:ext cx="3702621" cy="609600"/>
          </a:xfrm>
          <a:prstGeom prst="rect">
            <a:avLst/>
          </a:prstGeom>
        </p:spPr>
        <p:txBody>
          <a:bodyPr anchor="t" rtlCol="false" tIns="0" lIns="0" bIns="0" rIns="0">
            <a:spAutoFit/>
          </a:bodyPr>
          <a:lstStyle/>
          <a:p>
            <a:pPr algn="ctr">
              <a:lnSpc>
                <a:spcPts val="4799"/>
              </a:lnSpc>
              <a:spcBef>
                <a:spcPct val="0"/>
              </a:spcBef>
            </a:pPr>
            <a:r>
              <a:rPr lang="en-US" b="true" sz="3999">
                <a:solidFill>
                  <a:srgbClr val="452A15"/>
                </a:solidFill>
                <a:latin typeface="Glacial Indifference Bold"/>
                <a:ea typeface="Glacial Indifference Bold"/>
                <a:cs typeface="Glacial Indifference Bold"/>
                <a:sym typeface="Glacial Indifference Bold"/>
              </a:rPr>
              <a:t>Uptown Orange</a:t>
            </a:r>
          </a:p>
        </p:txBody>
      </p:sp>
      <p:sp>
        <p:nvSpPr>
          <p:cNvPr name="TextBox 24" id="24"/>
          <p:cNvSpPr txBox="true"/>
          <p:nvPr/>
        </p:nvSpPr>
        <p:spPr>
          <a:xfrm rot="0">
            <a:off x="12173484" y="5143500"/>
            <a:ext cx="5799412" cy="1571625"/>
          </a:xfrm>
          <a:prstGeom prst="rect">
            <a:avLst/>
          </a:prstGeom>
        </p:spPr>
        <p:txBody>
          <a:bodyPr anchor="t" rtlCol="false" tIns="0" lIns="0" bIns="0" rIns="0">
            <a:spAutoFit/>
          </a:bodyPr>
          <a:lstStyle/>
          <a:p>
            <a:pPr algn="ctr">
              <a:lnSpc>
                <a:spcPts val="4199"/>
              </a:lnSpc>
              <a:spcBef>
                <a:spcPct val="0"/>
              </a:spcBef>
            </a:pPr>
            <a:r>
              <a:rPr lang="en-US" sz="3499">
                <a:solidFill>
                  <a:srgbClr val="452A15"/>
                </a:solidFill>
                <a:latin typeface="Glacial Indifference"/>
                <a:ea typeface="Glacial Indifference"/>
                <a:cs typeface="Glacial Indifference"/>
                <a:sym typeface="Glacial Indifference"/>
              </a:rPr>
              <a:t>The Block of Orange, The Village at Orange Mall, UC Irvine Medical Center</a:t>
            </a:r>
          </a:p>
        </p:txBody>
      </p:sp>
      <p:sp>
        <p:nvSpPr>
          <p:cNvPr name="TextBox 25" id="25"/>
          <p:cNvSpPr txBox="true"/>
          <p:nvPr/>
        </p:nvSpPr>
        <p:spPr>
          <a:xfrm rot="0">
            <a:off x="896053" y="8934556"/>
            <a:ext cx="8247947" cy="495300"/>
          </a:xfrm>
          <a:prstGeom prst="rect">
            <a:avLst/>
          </a:prstGeom>
        </p:spPr>
        <p:txBody>
          <a:bodyPr anchor="t" rtlCol="false" tIns="0" lIns="0" bIns="0" rIns="0">
            <a:spAutoFit/>
          </a:bodyPr>
          <a:lstStyle/>
          <a:p>
            <a:pPr algn="ctr">
              <a:lnSpc>
                <a:spcPts val="3900"/>
              </a:lnSpc>
            </a:pPr>
            <a:r>
              <a:rPr lang="en-US" sz="3000">
                <a:solidFill>
                  <a:srgbClr val="583A28"/>
                </a:solidFill>
                <a:latin typeface="League Spartan"/>
                <a:ea typeface="League Spartan"/>
                <a:cs typeface="League Spartan"/>
                <a:sym typeface="League Spartan"/>
              </a:rPr>
              <a:t>Info from: </a:t>
            </a:r>
            <a:r>
              <a:rPr lang="en-US" sz="3000" u="sng">
                <a:solidFill>
                  <a:srgbClr val="583A28"/>
                </a:solidFill>
                <a:latin typeface="League Spartan"/>
                <a:ea typeface="League Spartan"/>
                <a:cs typeface="League Spartan"/>
                <a:sym typeface="League Spartan"/>
                <a:hlinkClick r:id="rId6" tooltip="https://datausa.io/profile/geo/orange-ca/"/>
              </a:rPr>
              <a:t>Data USA</a:t>
            </a:r>
            <a:r>
              <a:rPr lang="en-US" sz="3000">
                <a:solidFill>
                  <a:srgbClr val="583A28"/>
                </a:solidFill>
                <a:latin typeface="League Spartan"/>
                <a:ea typeface="League Spartan"/>
                <a:cs typeface="League Spartan"/>
                <a:sym typeface="League Spartan"/>
              </a:rPr>
              <a:t>, </a:t>
            </a:r>
            <a:r>
              <a:rPr lang="en-US" sz="3000" u="sng">
                <a:solidFill>
                  <a:srgbClr val="583A28"/>
                </a:solidFill>
                <a:latin typeface="League Spartan"/>
                <a:ea typeface="League Spartan"/>
                <a:cs typeface="League Spartan"/>
                <a:sym typeface="League Spartan"/>
                <a:hlinkClick r:id="rId7" tooltip="https://www.visitcalifornia.com/places-to-visit/orange/"/>
              </a:rPr>
              <a:t>Visit California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0">
            <a:off x="237821" y="-553953"/>
            <a:ext cx="17868899" cy="15278099"/>
          </a:xfrm>
          <a:custGeom>
            <a:avLst/>
            <a:gdLst/>
            <a:ahLst/>
            <a:cxnLst/>
            <a:rect r="r" b="b" t="t" l="l"/>
            <a:pathLst>
              <a:path h="15278099" w="17868899">
                <a:moveTo>
                  <a:pt x="0" y="0"/>
                </a:moveTo>
                <a:lnTo>
                  <a:pt x="17868899" y="0"/>
                </a:lnTo>
                <a:lnTo>
                  <a:pt x="17868899" y="15278099"/>
                </a:lnTo>
                <a:lnTo>
                  <a:pt x="0" y="15278099"/>
                </a:lnTo>
                <a:lnTo>
                  <a:pt x="0" y="0"/>
                </a:lnTo>
                <a:close/>
              </a:path>
            </a:pathLst>
          </a:custGeom>
          <a:blipFill>
            <a:blip r:embed="rId2">
              <a:extLst>
                <a:ext uri="{96DAC541-7B7A-43D3-8B79-37D633B846F1}">
                  <asvg:svgBlip xmlns:asvg="http://schemas.microsoft.com/office/drawing/2016/SVG/main" r:embed="rId3"/>
                </a:ext>
              </a:extLst>
            </a:blip>
            <a:stretch>
              <a:fillRect l="-5513" t="-29162" r="-5278" b="-1726"/>
            </a:stretch>
          </a:blipFill>
        </p:spPr>
      </p:sp>
      <p:grpSp>
        <p:nvGrpSpPr>
          <p:cNvPr name="Group 3" id="3"/>
          <p:cNvGrpSpPr/>
          <p:nvPr/>
        </p:nvGrpSpPr>
        <p:grpSpPr>
          <a:xfrm rot="0">
            <a:off x="1028700" y="769728"/>
            <a:ext cx="16230600" cy="8747544"/>
            <a:chOff x="0" y="0"/>
            <a:chExt cx="2680843" cy="1444851"/>
          </a:xfrm>
        </p:grpSpPr>
        <p:sp>
          <p:nvSpPr>
            <p:cNvPr name="Freeform 4" id="4"/>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5" id="5"/>
          <p:cNvSpPr txBox="true"/>
          <p:nvPr/>
        </p:nvSpPr>
        <p:spPr>
          <a:xfrm rot="0">
            <a:off x="1311911" y="1217403"/>
            <a:ext cx="12598442" cy="1137286"/>
          </a:xfrm>
          <a:prstGeom prst="rect">
            <a:avLst/>
          </a:prstGeom>
        </p:spPr>
        <p:txBody>
          <a:bodyPr anchor="t" rtlCol="false" tIns="0" lIns="0" bIns="0" rIns="0">
            <a:spAutoFit/>
          </a:bodyPr>
          <a:lstStyle/>
          <a:p>
            <a:pPr algn="ctr">
              <a:lnSpc>
                <a:spcPts val="7800"/>
              </a:lnSpc>
            </a:pPr>
            <a:r>
              <a:rPr lang="en-US" sz="10400">
                <a:solidFill>
                  <a:srgbClr val="583A28"/>
                </a:solidFill>
                <a:latin typeface="Abril Fatface"/>
                <a:ea typeface="Abril Fatface"/>
                <a:cs typeface="Abril Fatface"/>
                <a:sym typeface="Abril Fatface"/>
              </a:rPr>
              <a:t>guiding questions 3 </a:t>
            </a:r>
          </a:p>
        </p:txBody>
      </p:sp>
      <p:sp>
        <p:nvSpPr>
          <p:cNvPr name="TextBox 6" id="6"/>
          <p:cNvSpPr txBox="true"/>
          <p:nvPr/>
        </p:nvSpPr>
        <p:spPr>
          <a:xfrm rot="0">
            <a:off x="1608543" y="4048125"/>
            <a:ext cx="7300782" cy="394335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In the Cities of Orange, Santa Ana, and Garden Grove, I have analyzed a total of </a:t>
            </a:r>
            <a:r>
              <a:rPr lang="en-US" sz="2899" b="true">
                <a:solidFill>
                  <a:srgbClr val="452A15"/>
                </a:solidFill>
                <a:latin typeface="Glacial Indifference Bold"/>
                <a:ea typeface="Glacial Indifference Bold"/>
                <a:cs typeface="Glacial Indifference Bold"/>
                <a:sym typeface="Glacial Indifference Bold"/>
              </a:rPr>
              <a:t>30 Boba Restaurants. </a:t>
            </a:r>
            <a:r>
              <a:rPr lang="en-US" sz="2899">
                <a:solidFill>
                  <a:srgbClr val="452A15"/>
                </a:solidFill>
                <a:latin typeface="Glacial Indifference"/>
                <a:ea typeface="Glacial Indifference"/>
                <a:cs typeface="Glacial Indifference"/>
                <a:sym typeface="Glacial Indifference"/>
              </a:rPr>
              <a:t>In total, there were at least </a:t>
            </a:r>
            <a:r>
              <a:rPr lang="en-US" sz="2899" b="true">
                <a:solidFill>
                  <a:srgbClr val="452A15"/>
                </a:solidFill>
                <a:latin typeface="Glacial Indifference Bold"/>
                <a:ea typeface="Glacial Indifference Bold"/>
                <a:cs typeface="Glacial Indifference Bold"/>
                <a:sym typeface="Glacial Indifference Bold"/>
              </a:rPr>
              <a:t>11 Boba Restaurants in Orange,</a:t>
            </a:r>
            <a:r>
              <a:rPr lang="en-US" sz="2899">
                <a:solidFill>
                  <a:srgbClr val="452A15"/>
                </a:solidFill>
                <a:latin typeface="Glacial Indifference"/>
                <a:ea typeface="Glacial Indifference"/>
                <a:cs typeface="Glacial Indifference"/>
                <a:sym typeface="Glacial Indifference"/>
              </a:rPr>
              <a:t> but to even the data, I made sure to also analyze </a:t>
            </a:r>
            <a:r>
              <a:rPr lang="en-US" sz="2899" b="true">
                <a:solidFill>
                  <a:srgbClr val="452A15"/>
                </a:solidFill>
                <a:latin typeface="Glacial Indifference Bold"/>
                <a:ea typeface="Glacial Indifference Bold"/>
                <a:cs typeface="Glacial Indifference Bold"/>
                <a:sym typeface="Glacial Indifference Bold"/>
              </a:rPr>
              <a:t>10 boba shops from each city. </a:t>
            </a:r>
          </a:p>
          <a:p>
            <a:pPr algn="ctr">
              <a:lnSpc>
                <a:spcPts val="3479"/>
              </a:lnSpc>
            </a:pPr>
          </a:p>
          <a:p>
            <a:pPr algn="ctr">
              <a:lnSpc>
                <a:spcPts val="3479"/>
              </a:lnSpc>
            </a:pPr>
            <a:r>
              <a:rPr lang="en-US" sz="2899">
                <a:solidFill>
                  <a:srgbClr val="452A15"/>
                </a:solidFill>
                <a:latin typeface="Glacial Indifference"/>
                <a:ea typeface="Glacial Indifference"/>
                <a:cs typeface="Glacial Indifference"/>
                <a:sym typeface="Glacial Indifference"/>
              </a:rPr>
              <a:t>In total, each city had about 10 boba shops on average. </a:t>
            </a:r>
          </a:p>
        </p:txBody>
      </p:sp>
      <p:sp>
        <p:nvSpPr>
          <p:cNvPr name="TextBox 7" id="7"/>
          <p:cNvSpPr txBox="true"/>
          <p:nvPr/>
        </p:nvSpPr>
        <p:spPr>
          <a:xfrm rot="0">
            <a:off x="1608543" y="2497564"/>
            <a:ext cx="7300782" cy="1392174"/>
          </a:xfrm>
          <a:prstGeom prst="rect">
            <a:avLst/>
          </a:prstGeom>
        </p:spPr>
        <p:txBody>
          <a:bodyPr anchor="t" rtlCol="false" tIns="0" lIns="0" bIns="0" rIns="0">
            <a:spAutoFit/>
          </a:bodyPr>
          <a:lstStyle/>
          <a:p>
            <a:pPr algn="ctr">
              <a:lnSpc>
                <a:spcPts val="3528"/>
              </a:lnSpc>
            </a:pPr>
            <a:r>
              <a:rPr lang="en-US" sz="4200" spc="25">
                <a:solidFill>
                  <a:srgbClr val="583A28"/>
                </a:solidFill>
                <a:latin typeface="Abril Fatface"/>
                <a:ea typeface="Abril Fatface"/>
                <a:cs typeface="Abril Fatface"/>
                <a:sym typeface="Abril Fatface"/>
              </a:rPr>
              <a:t>HOW MANY BOBA SHOPS ARE IN YOUR CITY? IN NEARBY CITIES?</a:t>
            </a:r>
          </a:p>
        </p:txBody>
      </p:sp>
      <p:sp>
        <p:nvSpPr>
          <p:cNvPr name="TextBox 8" id="8"/>
          <p:cNvSpPr txBox="true"/>
          <p:nvPr/>
        </p:nvSpPr>
        <p:spPr>
          <a:xfrm rot="0">
            <a:off x="9438971" y="2497564"/>
            <a:ext cx="7704923" cy="1264157"/>
          </a:xfrm>
          <a:prstGeom prst="rect">
            <a:avLst/>
          </a:prstGeom>
        </p:spPr>
        <p:txBody>
          <a:bodyPr anchor="t" rtlCol="false" tIns="0" lIns="0" bIns="0" rIns="0">
            <a:spAutoFit/>
          </a:bodyPr>
          <a:lstStyle/>
          <a:p>
            <a:pPr algn="ctr">
              <a:lnSpc>
                <a:spcPts val="3275"/>
              </a:lnSpc>
            </a:pPr>
            <a:r>
              <a:rPr lang="en-US" sz="3899" spc="23">
                <a:solidFill>
                  <a:srgbClr val="583A28"/>
                </a:solidFill>
                <a:latin typeface="Abril Fatface"/>
                <a:ea typeface="Abril Fatface"/>
                <a:cs typeface="Abril Fatface"/>
                <a:sym typeface="Abril Fatface"/>
              </a:rPr>
              <a:t>WHAT TRENDS OR RELATIONSHIPS DID YOU FIND IN YOUR DATA?</a:t>
            </a:r>
          </a:p>
        </p:txBody>
      </p:sp>
      <p:sp>
        <p:nvSpPr>
          <p:cNvPr name="AutoShape 9" id="9"/>
          <p:cNvSpPr/>
          <p:nvPr/>
        </p:nvSpPr>
        <p:spPr>
          <a:xfrm flipH="true" flipV="true">
            <a:off x="9172271" y="2317963"/>
            <a:ext cx="0" cy="6089223"/>
          </a:xfrm>
          <a:prstGeom prst="line">
            <a:avLst/>
          </a:prstGeom>
          <a:ln cap="flat" w="38100">
            <a:solidFill>
              <a:srgbClr val="6A4229"/>
            </a:solidFill>
            <a:prstDash val="solid"/>
            <a:headEnd type="none" len="sm" w="sm"/>
            <a:tailEnd type="none" len="sm" w="sm"/>
          </a:ln>
        </p:spPr>
      </p:sp>
      <p:sp>
        <p:nvSpPr>
          <p:cNvPr name="TextBox 10" id="10"/>
          <p:cNvSpPr txBox="true"/>
          <p:nvPr/>
        </p:nvSpPr>
        <p:spPr>
          <a:xfrm rot="0">
            <a:off x="9641041" y="3829050"/>
            <a:ext cx="7300782" cy="219075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Within the data, I found that there was a generally narrow price range for the boba and the drinks with a ~$2 dollar difference between the most expensive and least expensive goods.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3456110">
            <a:off x="1558775" y="-126748"/>
            <a:ext cx="16165533" cy="10847923"/>
          </a:xfrm>
          <a:custGeom>
            <a:avLst/>
            <a:gdLst/>
            <a:ahLst/>
            <a:cxnLst/>
            <a:rect r="r" b="b" t="t" l="l"/>
            <a:pathLst>
              <a:path h="10847923" w="16165533">
                <a:moveTo>
                  <a:pt x="0" y="0"/>
                </a:moveTo>
                <a:lnTo>
                  <a:pt x="16165533" y="0"/>
                </a:lnTo>
                <a:lnTo>
                  <a:pt x="16165533" y="10847923"/>
                </a:lnTo>
                <a:lnTo>
                  <a:pt x="0" y="10847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42263">
            <a:off x="-4534186" y="-200084"/>
            <a:ext cx="22261138" cy="4117667"/>
          </a:xfrm>
          <a:custGeom>
            <a:avLst/>
            <a:gdLst/>
            <a:ahLst/>
            <a:cxnLst/>
            <a:rect r="r" b="b" t="t" l="l"/>
            <a:pathLst>
              <a:path h="4117667" w="22261138">
                <a:moveTo>
                  <a:pt x="0" y="0"/>
                </a:moveTo>
                <a:lnTo>
                  <a:pt x="22261138" y="0"/>
                </a:lnTo>
                <a:lnTo>
                  <a:pt x="22261138" y="4117667"/>
                </a:lnTo>
                <a:lnTo>
                  <a:pt x="0" y="4117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822390" y="658537"/>
            <a:ext cx="16643219" cy="8969927"/>
            <a:chOff x="0" y="0"/>
            <a:chExt cx="2680843" cy="1444851"/>
          </a:xfrm>
        </p:grpSpPr>
        <p:sp>
          <p:nvSpPr>
            <p:cNvPr name="Freeform 8" id="8"/>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9" id="9"/>
          <p:cNvSpPr txBox="true"/>
          <p:nvPr/>
        </p:nvSpPr>
        <p:spPr>
          <a:xfrm rot="0">
            <a:off x="1447800" y="1850868"/>
            <a:ext cx="7590166" cy="3446346"/>
          </a:xfrm>
          <a:prstGeom prst="rect">
            <a:avLst/>
          </a:prstGeom>
        </p:spPr>
        <p:txBody>
          <a:bodyPr anchor="t" rtlCol="false" tIns="0" lIns="0" bIns="0" rIns="0">
            <a:spAutoFit/>
          </a:bodyPr>
          <a:lstStyle/>
          <a:p>
            <a:pPr algn="ctr">
              <a:lnSpc>
                <a:spcPts val="8625"/>
              </a:lnSpc>
            </a:pPr>
            <a:r>
              <a:rPr lang="en-US" sz="11500">
                <a:solidFill>
                  <a:srgbClr val="583A28"/>
                </a:solidFill>
                <a:latin typeface="Abril Fatface"/>
                <a:ea typeface="Abril Fatface"/>
                <a:cs typeface="Abril Fatface"/>
                <a:sym typeface="Abril Fatface"/>
              </a:rPr>
              <a:t>5 MOST POPULAR DRINKS</a:t>
            </a:r>
          </a:p>
        </p:txBody>
      </p:sp>
      <p:grpSp>
        <p:nvGrpSpPr>
          <p:cNvPr name="Group 10" id="10"/>
          <p:cNvGrpSpPr/>
          <p:nvPr/>
        </p:nvGrpSpPr>
        <p:grpSpPr>
          <a:xfrm rot="-5941485">
            <a:off x="754771" y="7238923"/>
            <a:ext cx="1193892" cy="1067166"/>
            <a:chOff x="0" y="0"/>
            <a:chExt cx="1591856" cy="1422887"/>
          </a:xfrm>
        </p:grpSpPr>
        <p:grpSp>
          <p:nvGrpSpPr>
            <p:cNvPr name="Group 11" id="11"/>
            <p:cNvGrpSpPr/>
            <p:nvPr/>
          </p:nvGrpSpPr>
          <p:grpSpPr>
            <a:xfrm rot="0">
              <a:off x="0" y="365192"/>
              <a:ext cx="421121" cy="42112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AFB9"/>
              </a:solidFill>
            </p:spPr>
          </p:sp>
        </p:grpSp>
        <p:grpSp>
          <p:nvGrpSpPr>
            <p:cNvPr name="Group 13" id="13"/>
            <p:cNvGrpSpPr/>
            <p:nvPr/>
          </p:nvGrpSpPr>
          <p:grpSpPr>
            <a:xfrm rot="0">
              <a:off x="861471" y="0"/>
              <a:ext cx="730384" cy="73038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5" id="15"/>
            <p:cNvGrpSpPr/>
            <p:nvPr/>
          </p:nvGrpSpPr>
          <p:grpSpPr>
            <a:xfrm rot="0">
              <a:off x="552960" y="1057846"/>
              <a:ext cx="365042" cy="36504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AutoShape 17" id="17"/>
          <p:cNvSpPr/>
          <p:nvPr/>
        </p:nvSpPr>
        <p:spPr>
          <a:xfrm rot="-5400000">
            <a:off x="6329722" y="5213352"/>
            <a:ext cx="6140389" cy="0"/>
          </a:xfrm>
          <a:prstGeom prst="line">
            <a:avLst/>
          </a:prstGeom>
          <a:ln cap="flat" w="38100">
            <a:solidFill>
              <a:srgbClr val="452A15"/>
            </a:solidFill>
            <a:prstDash val="solid"/>
            <a:headEnd type="none" len="sm" w="sm"/>
            <a:tailEnd type="none" len="sm" w="sm"/>
          </a:ln>
        </p:spPr>
      </p:sp>
      <p:sp>
        <p:nvSpPr>
          <p:cNvPr name="TextBox 18" id="18"/>
          <p:cNvSpPr txBox="true"/>
          <p:nvPr/>
        </p:nvSpPr>
        <p:spPr>
          <a:xfrm rot="0">
            <a:off x="9559202" y="1297996"/>
            <a:ext cx="6639419" cy="617220"/>
          </a:xfrm>
          <a:prstGeom prst="rect">
            <a:avLst/>
          </a:prstGeom>
        </p:spPr>
        <p:txBody>
          <a:bodyPr anchor="t" rtlCol="false" tIns="0" lIns="0" bIns="0" rIns="0">
            <a:spAutoFit/>
          </a:bodyPr>
          <a:lstStyle/>
          <a:p>
            <a:pPr algn="l" marL="0" indent="0" lvl="0">
              <a:lnSpc>
                <a:spcPts val="5070"/>
              </a:lnSpc>
              <a:spcBef>
                <a:spcPct val="0"/>
              </a:spcBef>
            </a:pPr>
            <a:r>
              <a:rPr lang="en-US" b="true" sz="3900" spc="-39">
                <a:solidFill>
                  <a:srgbClr val="452A15"/>
                </a:solidFill>
                <a:latin typeface="League Spartan"/>
                <a:ea typeface="League Spartan"/>
                <a:cs typeface="League Spartan"/>
                <a:sym typeface="League Spartan"/>
              </a:rPr>
              <a:t>1st: Milk Tea</a:t>
            </a:r>
          </a:p>
        </p:txBody>
      </p:sp>
      <p:sp>
        <p:nvSpPr>
          <p:cNvPr name="TextBox 19" id="19"/>
          <p:cNvSpPr txBox="true"/>
          <p:nvPr/>
        </p:nvSpPr>
        <p:spPr>
          <a:xfrm rot="0">
            <a:off x="1710626" y="5642184"/>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4</a:t>
            </a:r>
          </a:p>
        </p:txBody>
      </p:sp>
      <p:sp>
        <p:nvSpPr>
          <p:cNvPr name="TextBox 20" id="20"/>
          <p:cNvSpPr txBox="true"/>
          <p:nvPr/>
        </p:nvSpPr>
        <p:spPr>
          <a:xfrm rot="0">
            <a:off x="2343177" y="6724756"/>
            <a:ext cx="5799412" cy="2095500"/>
          </a:xfrm>
          <a:prstGeom prst="rect">
            <a:avLst/>
          </a:prstGeom>
        </p:spPr>
        <p:txBody>
          <a:bodyPr anchor="t" rtlCol="false" tIns="0" lIns="0" bIns="0" rIns="0">
            <a:spAutoFit/>
          </a:bodyPr>
          <a:lstStyle/>
          <a:p>
            <a:pPr algn="ctr">
              <a:lnSpc>
                <a:spcPts val="4199"/>
              </a:lnSpc>
              <a:spcBef>
                <a:spcPct val="0"/>
              </a:spcBef>
            </a:pPr>
            <a:r>
              <a:rPr lang="en-US" sz="3499">
                <a:solidFill>
                  <a:srgbClr val="452A15"/>
                </a:solidFill>
                <a:latin typeface="Glacial Indifference"/>
                <a:ea typeface="Glacial Indifference"/>
                <a:cs typeface="Glacial Indifference"/>
                <a:sym typeface="Glacial Indifference"/>
              </a:rPr>
              <a:t>Calculated based off of the </a:t>
            </a:r>
            <a:r>
              <a:rPr lang="en-US" b="true" sz="3499">
                <a:solidFill>
                  <a:srgbClr val="452A15"/>
                </a:solidFill>
                <a:latin typeface="Glacial Indifference Bold"/>
                <a:ea typeface="Glacial Indifference Bold"/>
                <a:cs typeface="Glacial Indifference Bold"/>
                <a:sym typeface="Glacial Indifference Bold"/>
              </a:rPr>
              <a:t>top five boba flavor profiles in all of the 30 restaurants analyzed. </a:t>
            </a:r>
          </a:p>
        </p:txBody>
      </p:sp>
      <p:sp>
        <p:nvSpPr>
          <p:cNvPr name="TextBox 21" id="21"/>
          <p:cNvSpPr txBox="true"/>
          <p:nvPr/>
        </p:nvSpPr>
        <p:spPr>
          <a:xfrm rot="0">
            <a:off x="9506757" y="1915216"/>
            <a:ext cx="7809394" cy="523875"/>
          </a:xfrm>
          <a:prstGeom prst="rect">
            <a:avLst/>
          </a:prstGeom>
        </p:spPr>
        <p:txBody>
          <a:bodyPr anchor="t" rtlCol="false" tIns="0" lIns="0" bIns="0" rIns="0">
            <a:spAutoFit/>
          </a:bodyPr>
          <a:lstStyle/>
          <a:p>
            <a:pPr algn="ctr">
              <a:lnSpc>
                <a:spcPts val="4199"/>
              </a:lnSpc>
              <a:spcBef>
                <a:spcPct val="0"/>
              </a:spcBef>
            </a:pPr>
            <a:r>
              <a:rPr lang="en-US" sz="3499">
                <a:solidFill>
                  <a:srgbClr val="452A15"/>
                </a:solidFill>
                <a:latin typeface="Glacial Indifference"/>
                <a:ea typeface="Glacial Indifference"/>
                <a:cs typeface="Glacial Indifference"/>
                <a:sym typeface="Glacial Indifference"/>
              </a:rPr>
              <a:t>Listed as a top flavor in </a:t>
            </a:r>
            <a:r>
              <a:rPr lang="en-US" b="true" sz="3499">
                <a:solidFill>
                  <a:srgbClr val="452A15"/>
                </a:solidFill>
                <a:latin typeface="Glacial Indifference Bold"/>
                <a:ea typeface="Glacial Indifference Bold"/>
                <a:cs typeface="Glacial Indifference Bold"/>
                <a:sym typeface="Glacial Indifference Bold"/>
              </a:rPr>
              <a:t>14 restaurants</a:t>
            </a:r>
          </a:p>
        </p:txBody>
      </p:sp>
      <p:sp>
        <p:nvSpPr>
          <p:cNvPr name="TextBox 22" id="22"/>
          <p:cNvSpPr txBox="true"/>
          <p:nvPr/>
        </p:nvSpPr>
        <p:spPr>
          <a:xfrm rot="0">
            <a:off x="9559202" y="3583212"/>
            <a:ext cx="7404065" cy="523875"/>
          </a:xfrm>
          <a:prstGeom prst="rect">
            <a:avLst/>
          </a:prstGeom>
        </p:spPr>
        <p:txBody>
          <a:bodyPr anchor="t" rtlCol="false" tIns="0" lIns="0" bIns="0" rIns="0">
            <a:spAutoFit/>
          </a:bodyPr>
          <a:lstStyle/>
          <a:p>
            <a:pPr algn="ctr">
              <a:lnSpc>
                <a:spcPts val="4199"/>
              </a:lnSpc>
              <a:spcBef>
                <a:spcPct val="0"/>
              </a:spcBef>
            </a:pPr>
            <a:r>
              <a:rPr lang="en-US" sz="3499">
                <a:solidFill>
                  <a:srgbClr val="452A15"/>
                </a:solidFill>
                <a:latin typeface="Glacial Indifference"/>
                <a:ea typeface="Glacial Indifference"/>
                <a:cs typeface="Glacial Indifference"/>
                <a:sym typeface="Glacial Indifference"/>
              </a:rPr>
              <a:t>Listed as a top flavor in </a:t>
            </a:r>
            <a:r>
              <a:rPr lang="en-US" b="true" sz="3499">
                <a:solidFill>
                  <a:srgbClr val="452A15"/>
                </a:solidFill>
                <a:latin typeface="Glacial Indifference Bold"/>
                <a:ea typeface="Glacial Indifference Bold"/>
                <a:cs typeface="Glacial Indifference Bold"/>
                <a:sym typeface="Glacial Indifference Bold"/>
              </a:rPr>
              <a:t>11 restaurants</a:t>
            </a:r>
          </a:p>
        </p:txBody>
      </p:sp>
      <p:sp>
        <p:nvSpPr>
          <p:cNvPr name="TextBox 23" id="23"/>
          <p:cNvSpPr txBox="true"/>
          <p:nvPr/>
        </p:nvSpPr>
        <p:spPr>
          <a:xfrm rot="0">
            <a:off x="9641542" y="2858191"/>
            <a:ext cx="6639419" cy="617220"/>
          </a:xfrm>
          <a:prstGeom prst="rect">
            <a:avLst/>
          </a:prstGeom>
        </p:spPr>
        <p:txBody>
          <a:bodyPr anchor="t" rtlCol="false" tIns="0" lIns="0" bIns="0" rIns="0">
            <a:spAutoFit/>
          </a:bodyPr>
          <a:lstStyle/>
          <a:p>
            <a:pPr algn="l" marL="0" indent="0" lvl="0">
              <a:lnSpc>
                <a:spcPts val="5070"/>
              </a:lnSpc>
              <a:spcBef>
                <a:spcPct val="0"/>
              </a:spcBef>
            </a:pPr>
            <a:r>
              <a:rPr lang="en-US" b="true" sz="3900" spc="-39">
                <a:solidFill>
                  <a:srgbClr val="452A15"/>
                </a:solidFill>
                <a:latin typeface="League Spartan"/>
                <a:ea typeface="League Spartan"/>
                <a:cs typeface="League Spartan"/>
                <a:sym typeface="League Spartan"/>
              </a:rPr>
              <a:t>2nd Place: Thai Tea</a:t>
            </a:r>
          </a:p>
        </p:txBody>
      </p:sp>
      <p:sp>
        <p:nvSpPr>
          <p:cNvPr name="TextBox 24" id="24"/>
          <p:cNvSpPr txBox="true"/>
          <p:nvPr/>
        </p:nvSpPr>
        <p:spPr>
          <a:xfrm rot="0">
            <a:off x="9559202" y="4527594"/>
            <a:ext cx="6639419" cy="617220"/>
          </a:xfrm>
          <a:prstGeom prst="rect">
            <a:avLst/>
          </a:prstGeom>
        </p:spPr>
        <p:txBody>
          <a:bodyPr anchor="t" rtlCol="false" tIns="0" lIns="0" bIns="0" rIns="0">
            <a:spAutoFit/>
          </a:bodyPr>
          <a:lstStyle/>
          <a:p>
            <a:pPr algn="l" marL="0" indent="0" lvl="0">
              <a:lnSpc>
                <a:spcPts val="5070"/>
              </a:lnSpc>
              <a:spcBef>
                <a:spcPct val="0"/>
              </a:spcBef>
            </a:pPr>
            <a:r>
              <a:rPr lang="en-US" b="true" sz="3900" spc="-39">
                <a:solidFill>
                  <a:srgbClr val="452A15"/>
                </a:solidFill>
                <a:latin typeface="League Spartan"/>
                <a:ea typeface="League Spartan"/>
                <a:cs typeface="League Spartan"/>
                <a:sym typeface="League Spartan"/>
              </a:rPr>
              <a:t>3rd Place: Peach</a:t>
            </a:r>
          </a:p>
        </p:txBody>
      </p:sp>
      <p:sp>
        <p:nvSpPr>
          <p:cNvPr name="TextBox 25" id="25"/>
          <p:cNvSpPr txBox="true"/>
          <p:nvPr/>
        </p:nvSpPr>
        <p:spPr>
          <a:xfrm rot="0">
            <a:off x="9506757" y="5297214"/>
            <a:ext cx="7404065" cy="523875"/>
          </a:xfrm>
          <a:prstGeom prst="rect">
            <a:avLst/>
          </a:prstGeom>
        </p:spPr>
        <p:txBody>
          <a:bodyPr anchor="t" rtlCol="false" tIns="0" lIns="0" bIns="0" rIns="0">
            <a:spAutoFit/>
          </a:bodyPr>
          <a:lstStyle/>
          <a:p>
            <a:pPr algn="ctr">
              <a:lnSpc>
                <a:spcPts val="4199"/>
              </a:lnSpc>
              <a:spcBef>
                <a:spcPct val="0"/>
              </a:spcBef>
            </a:pPr>
            <a:r>
              <a:rPr lang="en-US" sz="3499">
                <a:solidFill>
                  <a:srgbClr val="452A15"/>
                </a:solidFill>
                <a:latin typeface="Glacial Indifference"/>
                <a:ea typeface="Glacial Indifference"/>
                <a:cs typeface="Glacial Indifference"/>
                <a:sym typeface="Glacial Indifference"/>
              </a:rPr>
              <a:t>Listed as a top flavor in </a:t>
            </a:r>
            <a:r>
              <a:rPr lang="en-US" b="true" sz="3499">
                <a:solidFill>
                  <a:srgbClr val="452A15"/>
                </a:solidFill>
                <a:latin typeface="Glacial Indifference Bold"/>
                <a:ea typeface="Glacial Indifference Bold"/>
                <a:cs typeface="Glacial Indifference Bold"/>
                <a:sym typeface="Glacial Indifference Bold"/>
              </a:rPr>
              <a:t>9 restaurants</a:t>
            </a:r>
          </a:p>
        </p:txBody>
      </p:sp>
      <p:sp>
        <p:nvSpPr>
          <p:cNvPr name="TextBox 26" id="26"/>
          <p:cNvSpPr txBox="true"/>
          <p:nvPr/>
        </p:nvSpPr>
        <p:spPr>
          <a:xfrm rot="0">
            <a:off x="9506757" y="6154464"/>
            <a:ext cx="8781243" cy="617220"/>
          </a:xfrm>
          <a:prstGeom prst="rect">
            <a:avLst/>
          </a:prstGeom>
        </p:spPr>
        <p:txBody>
          <a:bodyPr anchor="t" rtlCol="false" tIns="0" lIns="0" bIns="0" rIns="0">
            <a:spAutoFit/>
          </a:bodyPr>
          <a:lstStyle/>
          <a:p>
            <a:pPr algn="l" marL="0" indent="0" lvl="0">
              <a:lnSpc>
                <a:spcPts val="5070"/>
              </a:lnSpc>
              <a:spcBef>
                <a:spcPct val="0"/>
              </a:spcBef>
            </a:pPr>
            <a:r>
              <a:rPr lang="en-US" b="true" sz="3900" spc="-39">
                <a:solidFill>
                  <a:srgbClr val="452A15"/>
                </a:solidFill>
                <a:latin typeface="League Spartan"/>
                <a:ea typeface="League Spartan"/>
                <a:cs typeface="League Spartan"/>
                <a:sym typeface="League Spartan"/>
              </a:rPr>
              <a:t>4th Place: Mango +Strawberry</a:t>
            </a:r>
          </a:p>
        </p:txBody>
      </p:sp>
      <p:sp>
        <p:nvSpPr>
          <p:cNvPr name="TextBox 27" id="27"/>
          <p:cNvSpPr txBox="true"/>
          <p:nvPr/>
        </p:nvSpPr>
        <p:spPr>
          <a:xfrm rot="0">
            <a:off x="9641542" y="7022356"/>
            <a:ext cx="7404065" cy="523875"/>
          </a:xfrm>
          <a:prstGeom prst="rect">
            <a:avLst/>
          </a:prstGeom>
        </p:spPr>
        <p:txBody>
          <a:bodyPr anchor="t" rtlCol="false" tIns="0" lIns="0" bIns="0" rIns="0">
            <a:spAutoFit/>
          </a:bodyPr>
          <a:lstStyle/>
          <a:p>
            <a:pPr algn="l">
              <a:lnSpc>
                <a:spcPts val="4199"/>
              </a:lnSpc>
              <a:spcBef>
                <a:spcPct val="0"/>
              </a:spcBef>
            </a:pPr>
            <a:r>
              <a:rPr lang="en-US" sz="3499">
                <a:solidFill>
                  <a:srgbClr val="452A15"/>
                </a:solidFill>
                <a:latin typeface="Glacial Indifference"/>
                <a:ea typeface="Glacial Indifference"/>
                <a:cs typeface="Glacial Indifference"/>
                <a:sym typeface="Glacial Indifference"/>
              </a:rPr>
              <a:t>Tied with listings in </a:t>
            </a:r>
            <a:r>
              <a:rPr lang="en-US" b="true" sz="3499">
                <a:solidFill>
                  <a:srgbClr val="452A15"/>
                </a:solidFill>
                <a:latin typeface="Glacial Indifference Bold"/>
                <a:ea typeface="Glacial Indifference Bold"/>
                <a:cs typeface="Glacial Indifference Bold"/>
                <a:sym typeface="Glacial Indifference Bold"/>
              </a:rPr>
              <a:t>8 restaurants</a:t>
            </a:r>
          </a:p>
        </p:txBody>
      </p:sp>
      <p:sp>
        <p:nvSpPr>
          <p:cNvPr name="TextBox 28" id="28"/>
          <p:cNvSpPr txBox="true"/>
          <p:nvPr/>
        </p:nvSpPr>
        <p:spPr>
          <a:xfrm rot="0">
            <a:off x="9641542" y="7828540"/>
            <a:ext cx="6639419" cy="617220"/>
          </a:xfrm>
          <a:prstGeom prst="rect">
            <a:avLst/>
          </a:prstGeom>
        </p:spPr>
        <p:txBody>
          <a:bodyPr anchor="t" rtlCol="false" tIns="0" lIns="0" bIns="0" rIns="0">
            <a:spAutoFit/>
          </a:bodyPr>
          <a:lstStyle/>
          <a:p>
            <a:pPr algn="l" marL="0" indent="0" lvl="0">
              <a:lnSpc>
                <a:spcPts val="5070"/>
              </a:lnSpc>
              <a:spcBef>
                <a:spcPct val="0"/>
              </a:spcBef>
            </a:pPr>
            <a:r>
              <a:rPr lang="en-US" b="true" sz="3900" spc="-39">
                <a:solidFill>
                  <a:srgbClr val="452A15"/>
                </a:solidFill>
                <a:latin typeface="League Spartan"/>
                <a:ea typeface="League Spartan"/>
                <a:cs typeface="League Spartan"/>
                <a:sym typeface="League Spartan"/>
              </a:rPr>
              <a:t>5th Place: Jasmine</a:t>
            </a:r>
          </a:p>
        </p:txBody>
      </p:sp>
      <p:sp>
        <p:nvSpPr>
          <p:cNvPr name="TextBox 29" id="29"/>
          <p:cNvSpPr txBox="true"/>
          <p:nvPr/>
        </p:nvSpPr>
        <p:spPr>
          <a:xfrm rot="0">
            <a:off x="9641542" y="8596839"/>
            <a:ext cx="7404065" cy="523875"/>
          </a:xfrm>
          <a:prstGeom prst="rect">
            <a:avLst/>
          </a:prstGeom>
        </p:spPr>
        <p:txBody>
          <a:bodyPr anchor="t" rtlCol="false" tIns="0" lIns="0" bIns="0" rIns="0">
            <a:spAutoFit/>
          </a:bodyPr>
          <a:lstStyle/>
          <a:p>
            <a:pPr algn="ctr">
              <a:lnSpc>
                <a:spcPts val="4199"/>
              </a:lnSpc>
              <a:spcBef>
                <a:spcPct val="0"/>
              </a:spcBef>
            </a:pPr>
            <a:r>
              <a:rPr lang="en-US" sz="3499">
                <a:solidFill>
                  <a:srgbClr val="452A15"/>
                </a:solidFill>
                <a:latin typeface="Glacial Indifference"/>
                <a:ea typeface="Glacial Indifference"/>
                <a:cs typeface="Glacial Indifference"/>
                <a:sym typeface="Glacial Indifference"/>
              </a:rPr>
              <a:t>Listed as a top flavor in </a:t>
            </a:r>
            <a:r>
              <a:rPr lang="en-US" b="true" sz="3499">
                <a:solidFill>
                  <a:srgbClr val="452A15"/>
                </a:solidFill>
                <a:latin typeface="Glacial Indifference Bold"/>
                <a:ea typeface="Glacial Indifference Bold"/>
                <a:cs typeface="Glacial Indifference Bold"/>
                <a:sym typeface="Glacial Indifference Bold"/>
              </a:rPr>
              <a:t>7 restaurants</a:t>
            </a:r>
          </a:p>
        </p:txBody>
      </p:sp>
      <p:sp>
        <p:nvSpPr>
          <p:cNvPr name="TextBox 30" id="30"/>
          <p:cNvSpPr txBox="true"/>
          <p:nvPr/>
        </p:nvSpPr>
        <p:spPr>
          <a:xfrm rot="0">
            <a:off x="896053" y="8934556"/>
            <a:ext cx="8247947" cy="495300"/>
          </a:xfrm>
          <a:prstGeom prst="rect">
            <a:avLst/>
          </a:prstGeom>
        </p:spPr>
        <p:txBody>
          <a:bodyPr anchor="t" rtlCol="false" tIns="0" lIns="0" bIns="0" rIns="0">
            <a:spAutoFit/>
          </a:bodyPr>
          <a:lstStyle/>
          <a:p>
            <a:pPr algn="ctr">
              <a:lnSpc>
                <a:spcPts val="3900"/>
              </a:lnSpc>
            </a:pPr>
            <a:r>
              <a:rPr lang="en-US" sz="3000">
                <a:solidFill>
                  <a:srgbClr val="583A28"/>
                </a:solidFill>
                <a:latin typeface="League Spartan"/>
                <a:ea typeface="League Spartan"/>
                <a:cs typeface="League Spartan"/>
                <a:sym typeface="League Spartan"/>
              </a:rPr>
              <a:t>Info from: </a:t>
            </a:r>
            <a:r>
              <a:rPr lang="en-US" sz="3000" u="sng">
                <a:solidFill>
                  <a:srgbClr val="583A28"/>
                </a:solidFill>
                <a:latin typeface="League Spartan"/>
                <a:ea typeface="League Spartan"/>
                <a:cs typeface="League Spartan"/>
                <a:sym typeface="League Spartan"/>
                <a:hlinkClick r:id="rId12" tooltip="https://docs.google.com/spreadsheets/d/1A4DOCagWo4o8J1B22J0ebMtNFHDJsAppj3wszVB8d0g/edit?usp=sharing"/>
              </a:rPr>
              <a:t>Google Sheet</a:t>
            </a:r>
            <a:r>
              <a:rPr lang="en-US" sz="3000">
                <a:solidFill>
                  <a:srgbClr val="583A28"/>
                </a:solidFill>
                <a:latin typeface="League Spartan"/>
                <a:ea typeface="League Spartan"/>
                <a:cs typeface="League Spartan"/>
                <a:sym typeface="League Spartan"/>
              </a:rPr>
              <a:t> + Yelp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grpSp>
        <p:nvGrpSpPr>
          <p:cNvPr name="Group 2" id="2"/>
          <p:cNvGrpSpPr/>
          <p:nvPr/>
        </p:nvGrpSpPr>
        <p:grpSpPr>
          <a:xfrm rot="0">
            <a:off x="-685800" y="-1295400"/>
            <a:ext cx="9829800" cy="12306300"/>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FEFBF6">
                <a:alpha val="92941"/>
              </a:srgbClr>
            </a:solidFill>
          </p:spPr>
        </p:sp>
      </p:grpSp>
      <p:grpSp>
        <p:nvGrpSpPr>
          <p:cNvPr name="Group 4" id="4"/>
          <p:cNvGrpSpPr/>
          <p:nvPr/>
        </p:nvGrpSpPr>
        <p:grpSpPr>
          <a:xfrm rot="-482310">
            <a:off x="10222872" y="527465"/>
            <a:ext cx="3295385" cy="1002470"/>
            <a:chOff x="0" y="0"/>
            <a:chExt cx="4393847" cy="1336627"/>
          </a:xfrm>
        </p:grpSpPr>
        <p:grpSp>
          <p:nvGrpSpPr>
            <p:cNvPr name="Group 5" id="5"/>
            <p:cNvGrpSpPr/>
            <p:nvPr/>
          </p:nvGrpSpPr>
          <p:grpSpPr>
            <a:xfrm rot="0">
              <a:off x="4048113" y="990893"/>
              <a:ext cx="345734" cy="34573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7" id="7"/>
            <p:cNvGrpSpPr/>
            <p:nvPr/>
          </p:nvGrpSpPr>
          <p:grpSpPr>
            <a:xfrm rot="0">
              <a:off x="2235901" y="172867"/>
              <a:ext cx="345734" cy="34573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9" id="9"/>
            <p:cNvGrpSpPr/>
            <p:nvPr/>
          </p:nvGrpSpPr>
          <p:grpSpPr>
            <a:xfrm rot="0">
              <a:off x="2327002" y="818026"/>
              <a:ext cx="345734" cy="34573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1" id="11"/>
            <p:cNvGrpSpPr/>
            <p:nvPr/>
          </p:nvGrpSpPr>
          <p:grpSpPr>
            <a:xfrm rot="0">
              <a:off x="1334093" y="518601"/>
              <a:ext cx="345734" cy="34573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3" id="13"/>
            <p:cNvGrpSpPr/>
            <p:nvPr/>
          </p:nvGrpSpPr>
          <p:grpSpPr>
            <a:xfrm rot="0">
              <a:off x="0" y="0"/>
              <a:ext cx="345734" cy="34573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5" id="15"/>
          <p:cNvSpPr txBox="true"/>
          <p:nvPr/>
        </p:nvSpPr>
        <p:spPr>
          <a:xfrm rot="0">
            <a:off x="825199" y="868525"/>
            <a:ext cx="13429716" cy="800100"/>
          </a:xfrm>
          <a:prstGeom prst="rect">
            <a:avLst/>
          </a:prstGeom>
        </p:spPr>
        <p:txBody>
          <a:bodyPr anchor="t" rtlCol="false" tIns="0" lIns="0" bIns="0" rIns="0">
            <a:spAutoFit/>
          </a:bodyPr>
          <a:lstStyle/>
          <a:p>
            <a:pPr algn="l">
              <a:lnSpc>
                <a:spcPts val="6000"/>
              </a:lnSpc>
            </a:pPr>
            <a:r>
              <a:rPr lang="en-US" sz="6000">
                <a:solidFill>
                  <a:srgbClr val="583A28"/>
                </a:solidFill>
                <a:latin typeface="Abril Fatface"/>
                <a:ea typeface="Abril Fatface"/>
                <a:cs typeface="Abril Fatface"/>
                <a:sym typeface="Abril Fatface"/>
              </a:rPr>
              <a:t>Table of Contents</a:t>
            </a:r>
          </a:p>
        </p:txBody>
      </p:sp>
      <p:sp>
        <p:nvSpPr>
          <p:cNvPr name="TextBox 16" id="16"/>
          <p:cNvSpPr txBox="true"/>
          <p:nvPr/>
        </p:nvSpPr>
        <p:spPr>
          <a:xfrm rot="0">
            <a:off x="825199" y="3419525"/>
            <a:ext cx="5330404" cy="59683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Guiding Questions: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 action="ppaction://hlinksldjump"/>
              </a:rPr>
              <a:t>Guiding Questions 1</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3" action="ppaction://hlinksldjump"/>
              </a:rPr>
              <a:t>Guiding Questions 2</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4" action="ppaction://hlinksldjump"/>
              </a:rPr>
              <a:t>Guiding Questions 3</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Demogrpahics in Orange:</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5" action="ppaction://hlinksldjump"/>
              </a:rPr>
              <a:t>Demographics in Orange</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6" action="ppaction://hlinksldjump"/>
              </a:rPr>
              <a:t>Race Demographics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7" action="ppaction://hlinksldjump"/>
              </a:rPr>
              <a:t>Facts about Orange</a:t>
            </a:r>
          </a:p>
          <a:p>
            <a:pPr algn="l">
              <a:lnSpc>
                <a:spcPts val="3600"/>
              </a:lnSpc>
            </a:pPr>
          </a:p>
          <a:p>
            <a:pPr algn="l">
              <a:lnSpc>
                <a:spcPts val="3600"/>
              </a:lnSpc>
            </a:pPr>
          </a:p>
        </p:txBody>
      </p:sp>
      <p:sp>
        <p:nvSpPr>
          <p:cNvPr name="TextBox 17" id="17"/>
          <p:cNvSpPr txBox="true"/>
          <p:nvPr/>
        </p:nvSpPr>
        <p:spPr>
          <a:xfrm rot="0">
            <a:off x="824377" y="1894265"/>
            <a:ext cx="4787913" cy="1178732"/>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PHASE 4: ANALYZE</a:t>
            </a:r>
          </a:p>
        </p:txBody>
      </p:sp>
      <p:sp>
        <p:nvSpPr>
          <p:cNvPr name="TextBox 18" id="18"/>
          <p:cNvSpPr txBox="true"/>
          <p:nvPr/>
        </p:nvSpPr>
        <p:spPr>
          <a:xfrm rot="0">
            <a:off x="6594402" y="1735300"/>
            <a:ext cx="5330404" cy="82543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Drink Information: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8" action="ppaction://hlinksldjump"/>
              </a:rPr>
              <a:t>Top Drink Information</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9" action="ppaction://hlinksldjump"/>
              </a:rPr>
              <a:t>Drink Price Range</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0" action="ppaction://hlinksldjump"/>
              </a:rPr>
              <a:t>Cost Average for Drinks</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Food Information: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Snack Price Range</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Cost Average for Snacks</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Rent and Startup Cost:</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Rental Cost</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Listing Reasoning</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Startup Cost </a:t>
            </a:r>
          </a:p>
          <a:p>
            <a:pPr algn="l">
              <a:lnSpc>
                <a:spcPts val="3600"/>
              </a:lnSpc>
            </a:pPr>
          </a:p>
          <a:p>
            <a:pPr algn="l">
              <a:lnSpc>
                <a:spcPts val="3600"/>
              </a:lnSpc>
            </a:pPr>
          </a:p>
          <a:p>
            <a:pPr algn="l">
              <a:lnSpc>
                <a:spcPts val="3600"/>
              </a:lnSpc>
            </a:pPr>
          </a:p>
        </p:txBody>
      </p:sp>
      <p:sp>
        <p:nvSpPr>
          <p:cNvPr name="TextBox 19" id="19"/>
          <p:cNvSpPr txBox="true"/>
          <p:nvPr/>
        </p:nvSpPr>
        <p:spPr>
          <a:xfrm rot="0">
            <a:off x="12363604" y="1735300"/>
            <a:ext cx="5330404" cy="64255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Revenue: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Cost Per Drink</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Drink Profits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Pork Gyoza Profit</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Tofu Gyoza Profit</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How has this Helped: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1" action="ppaction://hlinksldjump"/>
              </a:rPr>
              <a:t>How has this Helped my Buisiness Question? </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Key Tasks: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2" action="ppaction://hlinksldjump"/>
              </a:rPr>
              <a:t>Key Tasks for the Analyze Stage</a:t>
            </a:r>
          </a:p>
        </p:txBody>
      </p:sp>
      <p:sp>
        <p:nvSpPr>
          <p:cNvPr name="AutoShape 20" id="20"/>
          <p:cNvSpPr/>
          <p:nvPr/>
        </p:nvSpPr>
        <p:spPr>
          <a:xfrm flipV="true">
            <a:off x="6155603" y="1977853"/>
            <a:ext cx="0" cy="8028261"/>
          </a:xfrm>
          <a:prstGeom prst="line">
            <a:avLst/>
          </a:prstGeom>
          <a:ln cap="flat" w="38100">
            <a:solidFill>
              <a:srgbClr val="000000"/>
            </a:solidFill>
            <a:prstDash val="solid"/>
            <a:headEnd type="none" len="sm" w="sm"/>
            <a:tailEnd type="none" len="sm" w="sm"/>
          </a:ln>
        </p:spPr>
      </p:sp>
      <p:sp>
        <p:nvSpPr>
          <p:cNvPr name="AutoShape 21" id="21"/>
          <p:cNvSpPr/>
          <p:nvPr/>
        </p:nvSpPr>
        <p:spPr>
          <a:xfrm flipV="true">
            <a:off x="12144205" y="1961405"/>
            <a:ext cx="0" cy="8028261"/>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3456110">
            <a:off x="1558775" y="-126748"/>
            <a:ext cx="16165533" cy="10847923"/>
          </a:xfrm>
          <a:custGeom>
            <a:avLst/>
            <a:gdLst/>
            <a:ahLst/>
            <a:cxnLst/>
            <a:rect r="r" b="b" t="t" l="l"/>
            <a:pathLst>
              <a:path h="10847923" w="16165533">
                <a:moveTo>
                  <a:pt x="0" y="0"/>
                </a:moveTo>
                <a:lnTo>
                  <a:pt x="16165533" y="0"/>
                </a:lnTo>
                <a:lnTo>
                  <a:pt x="16165533" y="10847923"/>
                </a:lnTo>
                <a:lnTo>
                  <a:pt x="0" y="10847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42263">
            <a:off x="-4534186" y="-200084"/>
            <a:ext cx="22261138" cy="4117667"/>
          </a:xfrm>
          <a:custGeom>
            <a:avLst/>
            <a:gdLst/>
            <a:ahLst/>
            <a:cxnLst/>
            <a:rect r="r" b="b" t="t" l="l"/>
            <a:pathLst>
              <a:path h="4117667" w="22261138">
                <a:moveTo>
                  <a:pt x="0" y="0"/>
                </a:moveTo>
                <a:lnTo>
                  <a:pt x="22261138" y="0"/>
                </a:lnTo>
                <a:lnTo>
                  <a:pt x="22261138" y="4117667"/>
                </a:lnTo>
                <a:lnTo>
                  <a:pt x="0" y="4117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822390" y="658537"/>
            <a:ext cx="16643219" cy="8969927"/>
            <a:chOff x="0" y="0"/>
            <a:chExt cx="2680843" cy="1444851"/>
          </a:xfrm>
        </p:grpSpPr>
        <p:sp>
          <p:nvSpPr>
            <p:cNvPr name="Freeform 8" id="8"/>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9" id="9"/>
          <p:cNvSpPr txBox="true"/>
          <p:nvPr/>
        </p:nvSpPr>
        <p:spPr>
          <a:xfrm rot="0">
            <a:off x="3538232" y="1306300"/>
            <a:ext cx="11723367" cy="552450"/>
          </a:xfrm>
          <a:prstGeom prst="rect">
            <a:avLst/>
          </a:prstGeom>
        </p:spPr>
        <p:txBody>
          <a:bodyPr anchor="t" rtlCol="false" tIns="0" lIns="0" bIns="0" rIns="0">
            <a:spAutoFit/>
          </a:bodyPr>
          <a:lstStyle/>
          <a:p>
            <a:pPr algn="ctr">
              <a:lnSpc>
                <a:spcPts val="3750"/>
              </a:lnSpc>
            </a:pPr>
            <a:r>
              <a:rPr lang="en-US" sz="5000">
                <a:solidFill>
                  <a:srgbClr val="583A28"/>
                </a:solidFill>
                <a:latin typeface="Abril Fatface"/>
                <a:ea typeface="Abril Fatface"/>
                <a:cs typeface="Abril Fatface"/>
                <a:sym typeface="Abril Fatface"/>
              </a:rPr>
              <a:t>COST AVERAGES FOR DRINKS </a:t>
            </a:r>
          </a:p>
        </p:txBody>
      </p:sp>
      <p:grpSp>
        <p:nvGrpSpPr>
          <p:cNvPr name="Group 10" id="10"/>
          <p:cNvGrpSpPr/>
          <p:nvPr/>
        </p:nvGrpSpPr>
        <p:grpSpPr>
          <a:xfrm rot="-5941485">
            <a:off x="754771" y="7238923"/>
            <a:ext cx="1193892" cy="1067166"/>
            <a:chOff x="0" y="0"/>
            <a:chExt cx="1591856" cy="1422887"/>
          </a:xfrm>
        </p:grpSpPr>
        <p:grpSp>
          <p:nvGrpSpPr>
            <p:cNvPr name="Group 11" id="11"/>
            <p:cNvGrpSpPr/>
            <p:nvPr/>
          </p:nvGrpSpPr>
          <p:grpSpPr>
            <a:xfrm rot="0">
              <a:off x="0" y="365192"/>
              <a:ext cx="421121" cy="42112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AFB9"/>
              </a:solidFill>
            </p:spPr>
          </p:sp>
        </p:grpSp>
        <p:grpSp>
          <p:nvGrpSpPr>
            <p:cNvPr name="Group 13" id="13"/>
            <p:cNvGrpSpPr/>
            <p:nvPr/>
          </p:nvGrpSpPr>
          <p:grpSpPr>
            <a:xfrm rot="0">
              <a:off x="861471" y="0"/>
              <a:ext cx="730384" cy="73038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5" id="15"/>
            <p:cNvGrpSpPr/>
            <p:nvPr/>
          </p:nvGrpSpPr>
          <p:grpSpPr>
            <a:xfrm rot="0">
              <a:off x="552960" y="1057846"/>
              <a:ext cx="365042" cy="36504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AutoShape 17" id="17"/>
          <p:cNvSpPr/>
          <p:nvPr/>
        </p:nvSpPr>
        <p:spPr>
          <a:xfrm flipV="true">
            <a:off x="9380866" y="2161175"/>
            <a:ext cx="0" cy="6750689"/>
          </a:xfrm>
          <a:prstGeom prst="line">
            <a:avLst/>
          </a:prstGeom>
          <a:ln cap="flat" w="38100">
            <a:solidFill>
              <a:srgbClr val="452A15"/>
            </a:solidFill>
            <a:prstDash val="solid"/>
            <a:headEnd type="none" len="sm" w="sm"/>
            <a:tailEnd type="none" len="sm" w="sm"/>
          </a:ln>
        </p:spPr>
      </p:sp>
      <p:sp>
        <p:nvSpPr>
          <p:cNvPr name="TextBox 18" id="18"/>
          <p:cNvSpPr txBox="true"/>
          <p:nvPr/>
        </p:nvSpPr>
        <p:spPr>
          <a:xfrm rot="0">
            <a:off x="1972332" y="5578436"/>
            <a:ext cx="6639419" cy="1616075"/>
          </a:xfrm>
          <a:prstGeom prst="rect">
            <a:avLst/>
          </a:prstGeom>
        </p:spPr>
        <p:txBody>
          <a:bodyPr anchor="t" rtlCol="false" tIns="0" lIns="0" bIns="0" rIns="0">
            <a:spAutoFit/>
          </a:bodyPr>
          <a:lstStyle/>
          <a:p>
            <a:pPr algn="ctr" marL="0" indent="0" lvl="0">
              <a:lnSpc>
                <a:spcPts val="12999"/>
              </a:lnSpc>
              <a:spcBef>
                <a:spcPct val="0"/>
              </a:spcBef>
            </a:pPr>
            <a:r>
              <a:rPr lang="en-US" b="true" sz="9999" spc="-99">
                <a:solidFill>
                  <a:srgbClr val="452A15"/>
                </a:solidFill>
                <a:latin typeface="League Spartan"/>
                <a:ea typeface="League Spartan"/>
                <a:cs typeface="League Spartan"/>
                <a:sym typeface="League Spartan"/>
              </a:rPr>
              <a:t>$5.12</a:t>
            </a:r>
          </a:p>
        </p:txBody>
      </p:sp>
      <p:sp>
        <p:nvSpPr>
          <p:cNvPr name="TextBox 19" id="19"/>
          <p:cNvSpPr txBox="true"/>
          <p:nvPr/>
        </p:nvSpPr>
        <p:spPr>
          <a:xfrm rot="0">
            <a:off x="1972332" y="2947063"/>
            <a:ext cx="6423940" cy="1533525"/>
          </a:xfrm>
          <a:prstGeom prst="rect">
            <a:avLst/>
          </a:prstGeom>
        </p:spPr>
        <p:txBody>
          <a:bodyPr anchor="t" rtlCol="false" tIns="0" lIns="0" bIns="0" rIns="0">
            <a:spAutoFit/>
          </a:bodyPr>
          <a:lstStyle/>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On average the cheapest drink was</a:t>
            </a:r>
          </a:p>
        </p:txBody>
      </p:sp>
      <p:sp>
        <p:nvSpPr>
          <p:cNvPr name="TextBox 20" id="20"/>
          <p:cNvSpPr txBox="true"/>
          <p:nvPr/>
        </p:nvSpPr>
        <p:spPr>
          <a:xfrm rot="0">
            <a:off x="9819444" y="2947063"/>
            <a:ext cx="6423940" cy="1533525"/>
          </a:xfrm>
          <a:prstGeom prst="rect">
            <a:avLst/>
          </a:prstGeom>
        </p:spPr>
        <p:txBody>
          <a:bodyPr anchor="t" rtlCol="false" tIns="0" lIns="0" bIns="0" rIns="0">
            <a:spAutoFit/>
          </a:bodyPr>
          <a:lstStyle/>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On average the most expensive drink was</a:t>
            </a:r>
          </a:p>
        </p:txBody>
      </p:sp>
      <p:sp>
        <p:nvSpPr>
          <p:cNvPr name="TextBox 21" id="21"/>
          <p:cNvSpPr txBox="true"/>
          <p:nvPr/>
        </p:nvSpPr>
        <p:spPr>
          <a:xfrm rot="0">
            <a:off x="9819444" y="5578436"/>
            <a:ext cx="6639419" cy="1616075"/>
          </a:xfrm>
          <a:prstGeom prst="rect">
            <a:avLst/>
          </a:prstGeom>
        </p:spPr>
        <p:txBody>
          <a:bodyPr anchor="t" rtlCol="false" tIns="0" lIns="0" bIns="0" rIns="0">
            <a:spAutoFit/>
          </a:bodyPr>
          <a:lstStyle/>
          <a:p>
            <a:pPr algn="ctr" marL="0" indent="0" lvl="0">
              <a:lnSpc>
                <a:spcPts val="12999"/>
              </a:lnSpc>
              <a:spcBef>
                <a:spcPct val="0"/>
              </a:spcBef>
            </a:pPr>
            <a:r>
              <a:rPr lang="en-US" b="true" sz="9999" spc="-99">
                <a:solidFill>
                  <a:srgbClr val="452A15"/>
                </a:solidFill>
                <a:latin typeface="League Spartan"/>
                <a:ea typeface="League Spartan"/>
                <a:cs typeface="League Spartan"/>
                <a:sym typeface="League Spartan"/>
              </a:rPr>
              <a:t>$7.24</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3456110">
            <a:off x="1558775" y="-126748"/>
            <a:ext cx="16165533" cy="10847923"/>
          </a:xfrm>
          <a:custGeom>
            <a:avLst/>
            <a:gdLst/>
            <a:ahLst/>
            <a:cxnLst/>
            <a:rect r="r" b="b" t="t" l="l"/>
            <a:pathLst>
              <a:path h="10847923" w="16165533">
                <a:moveTo>
                  <a:pt x="0" y="0"/>
                </a:moveTo>
                <a:lnTo>
                  <a:pt x="16165533" y="0"/>
                </a:lnTo>
                <a:lnTo>
                  <a:pt x="16165533" y="10847923"/>
                </a:lnTo>
                <a:lnTo>
                  <a:pt x="0" y="10847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42263">
            <a:off x="-4534186" y="-200084"/>
            <a:ext cx="22261138" cy="4117667"/>
          </a:xfrm>
          <a:custGeom>
            <a:avLst/>
            <a:gdLst/>
            <a:ahLst/>
            <a:cxnLst/>
            <a:rect r="r" b="b" t="t" l="l"/>
            <a:pathLst>
              <a:path h="4117667" w="22261138">
                <a:moveTo>
                  <a:pt x="0" y="0"/>
                </a:moveTo>
                <a:lnTo>
                  <a:pt x="22261138" y="0"/>
                </a:lnTo>
                <a:lnTo>
                  <a:pt x="22261138" y="4117667"/>
                </a:lnTo>
                <a:lnTo>
                  <a:pt x="0" y="4117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822390" y="658537"/>
            <a:ext cx="16643219" cy="8969927"/>
            <a:chOff x="0" y="0"/>
            <a:chExt cx="2680843" cy="1444851"/>
          </a:xfrm>
        </p:grpSpPr>
        <p:sp>
          <p:nvSpPr>
            <p:cNvPr name="Freeform 8" id="8"/>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9" id="9"/>
          <p:cNvSpPr txBox="true"/>
          <p:nvPr/>
        </p:nvSpPr>
        <p:spPr>
          <a:xfrm rot="0">
            <a:off x="3538232" y="1306300"/>
            <a:ext cx="11723367" cy="552450"/>
          </a:xfrm>
          <a:prstGeom prst="rect">
            <a:avLst/>
          </a:prstGeom>
        </p:spPr>
        <p:txBody>
          <a:bodyPr anchor="t" rtlCol="false" tIns="0" lIns="0" bIns="0" rIns="0">
            <a:spAutoFit/>
          </a:bodyPr>
          <a:lstStyle/>
          <a:p>
            <a:pPr algn="ctr">
              <a:lnSpc>
                <a:spcPts val="3750"/>
              </a:lnSpc>
            </a:pPr>
            <a:r>
              <a:rPr lang="en-US" sz="5000">
                <a:solidFill>
                  <a:srgbClr val="583A28"/>
                </a:solidFill>
                <a:latin typeface="Abril Fatface"/>
                <a:ea typeface="Abril Fatface"/>
                <a:cs typeface="Abril Fatface"/>
                <a:sym typeface="Abril Fatface"/>
              </a:rPr>
              <a:t>COST AVERAGES FOR DRINKS </a:t>
            </a:r>
          </a:p>
        </p:txBody>
      </p:sp>
      <p:grpSp>
        <p:nvGrpSpPr>
          <p:cNvPr name="Group 10" id="10"/>
          <p:cNvGrpSpPr/>
          <p:nvPr/>
        </p:nvGrpSpPr>
        <p:grpSpPr>
          <a:xfrm rot="-5941485">
            <a:off x="754771" y="7238923"/>
            <a:ext cx="1193892" cy="1067166"/>
            <a:chOff x="0" y="0"/>
            <a:chExt cx="1591856" cy="1422887"/>
          </a:xfrm>
        </p:grpSpPr>
        <p:grpSp>
          <p:nvGrpSpPr>
            <p:cNvPr name="Group 11" id="11"/>
            <p:cNvGrpSpPr/>
            <p:nvPr/>
          </p:nvGrpSpPr>
          <p:grpSpPr>
            <a:xfrm rot="0">
              <a:off x="0" y="365192"/>
              <a:ext cx="421121" cy="42112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AFB9"/>
              </a:solidFill>
            </p:spPr>
          </p:sp>
        </p:grpSp>
        <p:grpSp>
          <p:nvGrpSpPr>
            <p:cNvPr name="Group 13" id="13"/>
            <p:cNvGrpSpPr/>
            <p:nvPr/>
          </p:nvGrpSpPr>
          <p:grpSpPr>
            <a:xfrm rot="0">
              <a:off x="861471" y="0"/>
              <a:ext cx="730384" cy="73038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5" id="15"/>
            <p:cNvGrpSpPr/>
            <p:nvPr/>
          </p:nvGrpSpPr>
          <p:grpSpPr>
            <a:xfrm rot="0">
              <a:off x="552960" y="1057846"/>
              <a:ext cx="365042" cy="36504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7" id="17"/>
          <p:cNvSpPr txBox="true"/>
          <p:nvPr/>
        </p:nvSpPr>
        <p:spPr>
          <a:xfrm rot="0">
            <a:off x="1028700" y="2561675"/>
            <a:ext cx="16230600" cy="1533525"/>
          </a:xfrm>
          <a:prstGeom prst="rect">
            <a:avLst/>
          </a:prstGeom>
        </p:spPr>
        <p:txBody>
          <a:bodyPr anchor="t" rtlCol="false" tIns="0" lIns="0" bIns="0" rIns="0">
            <a:spAutoFit/>
          </a:bodyPr>
          <a:lstStyle/>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The average drink cost in the cities of </a:t>
            </a:r>
            <a:r>
              <a:rPr lang="en-US" b="true" sz="5000">
                <a:solidFill>
                  <a:srgbClr val="452A15"/>
                </a:solidFill>
                <a:latin typeface="Glacial Indifference Bold"/>
                <a:ea typeface="Glacial Indifference Bold"/>
                <a:cs typeface="Glacial Indifference Bold"/>
                <a:sym typeface="Glacial Indifference Bold"/>
              </a:rPr>
              <a:t>Orange, Garden Grove, and Santa Ana is: </a:t>
            </a:r>
          </a:p>
        </p:txBody>
      </p:sp>
      <p:sp>
        <p:nvSpPr>
          <p:cNvPr name="TextBox 18" id="18"/>
          <p:cNvSpPr txBox="true"/>
          <p:nvPr/>
        </p:nvSpPr>
        <p:spPr>
          <a:xfrm rot="0">
            <a:off x="5286408" y="4493008"/>
            <a:ext cx="7715184" cy="2331720"/>
          </a:xfrm>
          <a:prstGeom prst="rect">
            <a:avLst/>
          </a:prstGeom>
        </p:spPr>
        <p:txBody>
          <a:bodyPr anchor="t" rtlCol="false" tIns="0" lIns="0" bIns="0" rIns="0">
            <a:spAutoFit/>
          </a:bodyPr>
          <a:lstStyle/>
          <a:p>
            <a:pPr algn="ctr" marL="0" indent="0" lvl="0">
              <a:lnSpc>
                <a:spcPts val="18720"/>
              </a:lnSpc>
              <a:spcBef>
                <a:spcPct val="0"/>
              </a:spcBef>
            </a:pPr>
            <a:r>
              <a:rPr lang="en-US" b="true" sz="14400" spc="-144">
                <a:solidFill>
                  <a:srgbClr val="452A15"/>
                </a:solidFill>
                <a:latin typeface="League Spartan"/>
                <a:ea typeface="League Spartan"/>
                <a:cs typeface="League Spartan"/>
                <a:sym typeface="League Spartan"/>
              </a:rPr>
              <a:t>$6.18</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3456110">
            <a:off x="1558775" y="-126748"/>
            <a:ext cx="16165533" cy="10847923"/>
          </a:xfrm>
          <a:custGeom>
            <a:avLst/>
            <a:gdLst/>
            <a:ahLst/>
            <a:cxnLst/>
            <a:rect r="r" b="b" t="t" l="l"/>
            <a:pathLst>
              <a:path h="10847923" w="16165533">
                <a:moveTo>
                  <a:pt x="0" y="0"/>
                </a:moveTo>
                <a:lnTo>
                  <a:pt x="16165533" y="0"/>
                </a:lnTo>
                <a:lnTo>
                  <a:pt x="16165533" y="10847923"/>
                </a:lnTo>
                <a:lnTo>
                  <a:pt x="0" y="10847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42263">
            <a:off x="-4534186" y="-200084"/>
            <a:ext cx="22261138" cy="4117667"/>
          </a:xfrm>
          <a:custGeom>
            <a:avLst/>
            <a:gdLst/>
            <a:ahLst/>
            <a:cxnLst/>
            <a:rect r="r" b="b" t="t" l="l"/>
            <a:pathLst>
              <a:path h="4117667" w="22261138">
                <a:moveTo>
                  <a:pt x="0" y="0"/>
                </a:moveTo>
                <a:lnTo>
                  <a:pt x="22261138" y="0"/>
                </a:lnTo>
                <a:lnTo>
                  <a:pt x="22261138" y="4117667"/>
                </a:lnTo>
                <a:lnTo>
                  <a:pt x="0" y="4117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822390" y="658537"/>
            <a:ext cx="16643219" cy="8969927"/>
            <a:chOff x="0" y="0"/>
            <a:chExt cx="2680843" cy="1444851"/>
          </a:xfrm>
        </p:grpSpPr>
        <p:sp>
          <p:nvSpPr>
            <p:cNvPr name="Freeform 8" id="8"/>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9" id="9"/>
          <p:cNvSpPr txBox="true"/>
          <p:nvPr/>
        </p:nvSpPr>
        <p:spPr>
          <a:xfrm rot="0">
            <a:off x="3538232" y="1306300"/>
            <a:ext cx="11723367" cy="552450"/>
          </a:xfrm>
          <a:prstGeom prst="rect">
            <a:avLst/>
          </a:prstGeom>
        </p:spPr>
        <p:txBody>
          <a:bodyPr anchor="t" rtlCol="false" tIns="0" lIns="0" bIns="0" rIns="0">
            <a:spAutoFit/>
          </a:bodyPr>
          <a:lstStyle/>
          <a:p>
            <a:pPr algn="ctr">
              <a:lnSpc>
                <a:spcPts val="3750"/>
              </a:lnSpc>
            </a:pPr>
            <a:r>
              <a:rPr lang="en-US" sz="5000">
                <a:solidFill>
                  <a:srgbClr val="583A28"/>
                </a:solidFill>
                <a:latin typeface="Abril Fatface"/>
                <a:ea typeface="Abril Fatface"/>
                <a:cs typeface="Abril Fatface"/>
                <a:sym typeface="Abril Fatface"/>
              </a:rPr>
              <a:t>COST AVERAGES FOR SNACKS</a:t>
            </a:r>
          </a:p>
        </p:txBody>
      </p:sp>
      <p:grpSp>
        <p:nvGrpSpPr>
          <p:cNvPr name="Group 10" id="10"/>
          <p:cNvGrpSpPr/>
          <p:nvPr/>
        </p:nvGrpSpPr>
        <p:grpSpPr>
          <a:xfrm rot="-5941485">
            <a:off x="754771" y="7238923"/>
            <a:ext cx="1193892" cy="1067166"/>
            <a:chOff x="0" y="0"/>
            <a:chExt cx="1591856" cy="1422887"/>
          </a:xfrm>
        </p:grpSpPr>
        <p:grpSp>
          <p:nvGrpSpPr>
            <p:cNvPr name="Group 11" id="11"/>
            <p:cNvGrpSpPr/>
            <p:nvPr/>
          </p:nvGrpSpPr>
          <p:grpSpPr>
            <a:xfrm rot="0">
              <a:off x="0" y="365192"/>
              <a:ext cx="421121" cy="42112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AFB9"/>
              </a:solidFill>
            </p:spPr>
          </p:sp>
        </p:grpSp>
        <p:grpSp>
          <p:nvGrpSpPr>
            <p:cNvPr name="Group 13" id="13"/>
            <p:cNvGrpSpPr/>
            <p:nvPr/>
          </p:nvGrpSpPr>
          <p:grpSpPr>
            <a:xfrm rot="0">
              <a:off x="861471" y="0"/>
              <a:ext cx="730384" cy="73038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5" id="15"/>
            <p:cNvGrpSpPr/>
            <p:nvPr/>
          </p:nvGrpSpPr>
          <p:grpSpPr>
            <a:xfrm rot="0">
              <a:off x="552960" y="1057846"/>
              <a:ext cx="365042" cy="36504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AutoShape 17" id="17"/>
          <p:cNvSpPr/>
          <p:nvPr/>
        </p:nvSpPr>
        <p:spPr>
          <a:xfrm flipV="true">
            <a:off x="9380866" y="2161175"/>
            <a:ext cx="0" cy="6750689"/>
          </a:xfrm>
          <a:prstGeom prst="line">
            <a:avLst/>
          </a:prstGeom>
          <a:ln cap="flat" w="38100">
            <a:solidFill>
              <a:srgbClr val="452A15"/>
            </a:solidFill>
            <a:prstDash val="solid"/>
            <a:headEnd type="none" len="sm" w="sm"/>
            <a:tailEnd type="none" len="sm" w="sm"/>
          </a:ln>
        </p:spPr>
      </p:sp>
      <p:sp>
        <p:nvSpPr>
          <p:cNvPr name="TextBox 18" id="18"/>
          <p:cNvSpPr txBox="true"/>
          <p:nvPr/>
        </p:nvSpPr>
        <p:spPr>
          <a:xfrm rot="0">
            <a:off x="1972332" y="5578436"/>
            <a:ext cx="6639419" cy="1616075"/>
          </a:xfrm>
          <a:prstGeom prst="rect">
            <a:avLst/>
          </a:prstGeom>
        </p:spPr>
        <p:txBody>
          <a:bodyPr anchor="t" rtlCol="false" tIns="0" lIns="0" bIns="0" rIns="0">
            <a:spAutoFit/>
          </a:bodyPr>
          <a:lstStyle/>
          <a:p>
            <a:pPr algn="ctr" marL="0" indent="0" lvl="0">
              <a:lnSpc>
                <a:spcPts val="12999"/>
              </a:lnSpc>
              <a:spcBef>
                <a:spcPct val="0"/>
              </a:spcBef>
            </a:pPr>
            <a:r>
              <a:rPr lang="en-US" b="true" sz="9999" spc="-99">
                <a:solidFill>
                  <a:srgbClr val="452A15"/>
                </a:solidFill>
                <a:latin typeface="League Spartan"/>
                <a:ea typeface="League Spartan"/>
                <a:cs typeface="League Spartan"/>
                <a:sym typeface="League Spartan"/>
              </a:rPr>
              <a:t>$3.58</a:t>
            </a:r>
          </a:p>
        </p:txBody>
      </p:sp>
      <p:sp>
        <p:nvSpPr>
          <p:cNvPr name="TextBox 19" id="19"/>
          <p:cNvSpPr txBox="true"/>
          <p:nvPr/>
        </p:nvSpPr>
        <p:spPr>
          <a:xfrm rot="0">
            <a:off x="1972332" y="2947063"/>
            <a:ext cx="6423940" cy="1533525"/>
          </a:xfrm>
          <a:prstGeom prst="rect">
            <a:avLst/>
          </a:prstGeom>
        </p:spPr>
        <p:txBody>
          <a:bodyPr anchor="t" rtlCol="false" tIns="0" lIns="0" bIns="0" rIns="0">
            <a:spAutoFit/>
          </a:bodyPr>
          <a:lstStyle/>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On average the cheapest snack was</a:t>
            </a:r>
          </a:p>
        </p:txBody>
      </p:sp>
      <p:sp>
        <p:nvSpPr>
          <p:cNvPr name="TextBox 20" id="20"/>
          <p:cNvSpPr txBox="true"/>
          <p:nvPr/>
        </p:nvSpPr>
        <p:spPr>
          <a:xfrm rot="0">
            <a:off x="9819444" y="2947063"/>
            <a:ext cx="6423940" cy="1533525"/>
          </a:xfrm>
          <a:prstGeom prst="rect">
            <a:avLst/>
          </a:prstGeom>
        </p:spPr>
        <p:txBody>
          <a:bodyPr anchor="t" rtlCol="false" tIns="0" lIns="0" bIns="0" rIns="0">
            <a:spAutoFit/>
          </a:bodyPr>
          <a:lstStyle/>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On average the most expensive snack was</a:t>
            </a:r>
          </a:p>
        </p:txBody>
      </p:sp>
      <p:sp>
        <p:nvSpPr>
          <p:cNvPr name="TextBox 21" id="21"/>
          <p:cNvSpPr txBox="true"/>
          <p:nvPr/>
        </p:nvSpPr>
        <p:spPr>
          <a:xfrm rot="0">
            <a:off x="9819444" y="5578436"/>
            <a:ext cx="6639419" cy="1616075"/>
          </a:xfrm>
          <a:prstGeom prst="rect">
            <a:avLst/>
          </a:prstGeom>
        </p:spPr>
        <p:txBody>
          <a:bodyPr anchor="t" rtlCol="false" tIns="0" lIns="0" bIns="0" rIns="0">
            <a:spAutoFit/>
          </a:bodyPr>
          <a:lstStyle/>
          <a:p>
            <a:pPr algn="ctr" marL="0" indent="0" lvl="0">
              <a:lnSpc>
                <a:spcPts val="12999"/>
              </a:lnSpc>
              <a:spcBef>
                <a:spcPct val="0"/>
              </a:spcBef>
            </a:pPr>
            <a:r>
              <a:rPr lang="en-US" b="true" sz="9999" spc="-99">
                <a:solidFill>
                  <a:srgbClr val="452A15"/>
                </a:solidFill>
                <a:latin typeface="League Spartan"/>
                <a:ea typeface="League Spartan"/>
                <a:cs typeface="League Spartan"/>
                <a:sym typeface="League Spartan"/>
              </a:rPr>
              <a:t>$7.53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3456110">
            <a:off x="1558775" y="-126748"/>
            <a:ext cx="16165533" cy="10847923"/>
          </a:xfrm>
          <a:custGeom>
            <a:avLst/>
            <a:gdLst/>
            <a:ahLst/>
            <a:cxnLst/>
            <a:rect r="r" b="b" t="t" l="l"/>
            <a:pathLst>
              <a:path h="10847923" w="16165533">
                <a:moveTo>
                  <a:pt x="0" y="0"/>
                </a:moveTo>
                <a:lnTo>
                  <a:pt x="16165533" y="0"/>
                </a:lnTo>
                <a:lnTo>
                  <a:pt x="16165533" y="10847923"/>
                </a:lnTo>
                <a:lnTo>
                  <a:pt x="0" y="108479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42263">
            <a:off x="-4534186" y="-200084"/>
            <a:ext cx="22261138" cy="4117667"/>
          </a:xfrm>
          <a:custGeom>
            <a:avLst/>
            <a:gdLst/>
            <a:ahLst/>
            <a:cxnLst/>
            <a:rect r="r" b="b" t="t" l="l"/>
            <a:pathLst>
              <a:path h="4117667" w="22261138">
                <a:moveTo>
                  <a:pt x="0" y="0"/>
                </a:moveTo>
                <a:lnTo>
                  <a:pt x="22261138" y="0"/>
                </a:lnTo>
                <a:lnTo>
                  <a:pt x="22261138" y="4117667"/>
                </a:lnTo>
                <a:lnTo>
                  <a:pt x="0" y="4117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822390" y="658537"/>
            <a:ext cx="16643219" cy="8969927"/>
            <a:chOff x="0" y="0"/>
            <a:chExt cx="2680843" cy="1444851"/>
          </a:xfrm>
        </p:grpSpPr>
        <p:sp>
          <p:nvSpPr>
            <p:cNvPr name="Freeform 8" id="8"/>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9" id="9"/>
          <p:cNvSpPr txBox="true"/>
          <p:nvPr/>
        </p:nvSpPr>
        <p:spPr>
          <a:xfrm rot="0">
            <a:off x="3538232" y="1306300"/>
            <a:ext cx="11723367" cy="552450"/>
          </a:xfrm>
          <a:prstGeom prst="rect">
            <a:avLst/>
          </a:prstGeom>
        </p:spPr>
        <p:txBody>
          <a:bodyPr anchor="t" rtlCol="false" tIns="0" lIns="0" bIns="0" rIns="0">
            <a:spAutoFit/>
          </a:bodyPr>
          <a:lstStyle/>
          <a:p>
            <a:pPr algn="ctr">
              <a:lnSpc>
                <a:spcPts val="3750"/>
              </a:lnSpc>
            </a:pPr>
            <a:r>
              <a:rPr lang="en-US" sz="5000">
                <a:solidFill>
                  <a:srgbClr val="583A28"/>
                </a:solidFill>
                <a:latin typeface="Abril Fatface"/>
                <a:ea typeface="Abril Fatface"/>
                <a:cs typeface="Abril Fatface"/>
                <a:sym typeface="Abril Fatface"/>
              </a:rPr>
              <a:t>COST AVERAGES FOR SNACKS</a:t>
            </a:r>
          </a:p>
        </p:txBody>
      </p:sp>
      <p:grpSp>
        <p:nvGrpSpPr>
          <p:cNvPr name="Group 10" id="10"/>
          <p:cNvGrpSpPr/>
          <p:nvPr/>
        </p:nvGrpSpPr>
        <p:grpSpPr>
          <a:xfrm rot="-5941485">
            <a:off x="754771" y="7238923"/>
            <a:ext cx="1193892" cy="1067166"/>
            <a:chOff x="0" y="0"/>
            <a:chExt cx="1591856" cy="1422887"/>
          </a:xfrm>
        </p:grpSpPr>
        <p:grpSp>
          <p:nvGrpSpPr>
            <p:cNvPr name="Group 11" id="11"/>
            <p:cNvGrpSpPr/>
            <p:nvPr/>
          </p:nvGrpSpPr>
          <p:grpSpPr>
            <a:xfrm rot="0">
              <a:off x="0" y="365192"/>
              <a:ext cx="421121" cy="421121"/>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AFB9"/>
              </a:solidFill>
            </p:spPr>
          </p:sp>
        </p:grpSp>
        <p:grpSp>
          <p:nvGrpSpPr>
            <p:cNvPr name="Group 13" id="13"/>
            <p:cNvGrpSpPr/>
            <p:nvPr/>
          </p:nvGrpSpPr>
          <p:grpSpPr>
            <a:xfrm rot="0">
              <a:off x="861471" y="0"/>
              <a:ext cx="730384" cy="73038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5" id="15"/>
            <p:cNvGrpSpPr/>
            <p:nvPr/>
          </p:nvGrpSpPr>
          <p:grpSpPr>
            <a:xfrm rot="0">
              <a:off x="552960" y="1057846"/>
              <a:ext cx="365042" cy="36504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7" id="17"/>
          <p:cNvSpPr txBox="true"/>
          <p:nvPr/>
        </p:nvSpPr>
        <p:spPr>
          <a:xfrm rot="0">
            <a:off x="1028700" y="2561675"/>
            <a:ext cx="16230600" cy="1533525"/>
          </a:xfrm>
          <a:prstGeom prst="rect">
            <a:avLst/>
          </a:prstGeom>
        </p:spPr>
        <p:txBody>
          <a:bodyPr anchor="t" rtlCol="false" tIns="0" lIns="0" bIns="0" rIns="0">
            <a:spAutoFit/>
          </a:bodyPr>
          <a:lstStyle/>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The average snack cost in the cities of </a:t>
            </a:r>
            <a:r>
              <a:rPr lang="en-US" b="true" sz="5000">
                <a:solidFill>
                  <a:srgbClr val="452A15"/>
                </a:solidFill>
                <a:latin typeface="Glacial Indifference Bold"/>
                <a:ea typeface="Glacial Indifference Bold"/>
                <a:cs typeface="Glacial Indifference Bold"/>
                <a:sym typeface="Glacial Indifference Bold"/>
              </a:rPr>
              <a:t>Orange, Garden Grove, and Santa Ana is: </a:t>
            </a:r>
          </a:p>
        </p:txBody>
      </p:sp>
      <p:sp>
        <p:nvSpPr>
          <p:cNvPr name="TextBox 18" id="18"/>
          <p:cNvSpPr txBox="true"/>
          <p:nvPr/>
        </p:nvSpPr>
        <p:spPr>
          <a:xfrm rot="0">
            <a:off x="5286408" y="4493008"/>
            <a:ext cx="7715184" cy="2331720"/>
          </a:xfrm>
          <a:prstGeom prst="rect">
            <a:avLst/>
          </a:prstGeom>
        </p:spPr>
        <p:txBody>
          <a:bodyPr anchor="t" rtlCol="false" tIns="0" lIns="0" bIns="0" rIns="0">
            <a:spAutoFit/>
          </a:bodyPr>
          <a:lstStyle/>
          <a:p>
            <a:pPr algn="ctr" marL="0" indent="0" lvl="0">
              <a:lnSpc>
                <a:spcPts val="18720"/>
              </a:lnSpc>
              <a:spcBef>
                <a:spcPct val="0"/>
              </a:spcBef>
            </a:pPr>
            <a:r>
              <a:rPr lang="en-US" b="true" sz="14400" spc="-144">
                <a:solidFill>
                  <a:srgbClr val="452A15"/>
                </a:solidFill>
                <a:latin typeface="League Spartan"/>
                <a:ea typeface="League Spartan"/>
                <a:cs typeface="League Spartan"/>
                <a:sym typeface="League Spartan"/>
              </a:rPr>
              <a:t>$5.56</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0884" y="3855747"/>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cost of rent</a:t>
            </a:r>
          </a:p>
        </p:txBody>
      </p:sp>
      <p:sp>
        <p:nvSpPr>
          <p:cNvPr name="TextBox 4" id="4"/>
          <p:cNvSpPr txBox="true"/>
          <p:nvPr/>
        </p:nvSpPr>
        <p:spPr>
          <a:xfrm rot="0">
            <a:off x="1390884" y="4831792"/>
            <a:ext cx="7064513"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in Orange</a:t>
            </a:r>
          </a:p>
        </p:txBody>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6" id="16"/>
          <p:cNvSpPr txBox="true"/>
          <p:nvPr/>
        </p:nvSpPr>
        <p:spPr>
          <a:xfrm rot="0">
            <a:off x="7969191" y="811096"/>
            <a:ext cx="9999230" cy="1324509"/>
          </a:xfrm>
          <a:prstGeom prst="rect">
            <a:avLst/>
          </a:prstGeom>
        </p:spPr>
        <p:txBody>
          <a:bodyPr anchor="t" rtlCol="false" tIns="0" lIns="0" bIns="0" rIns="0">
            <a:spAutoFit/>
          </a:bodyPr>
          <a:lstStyle/>
          <a:p>
            <a:pPr algn="ctr">
              <a:lnSpc>
                <a:spcPts val="5273"/>
              </a:lnSpc>
            </a:pPr>
            <a:r>
              <a:rPr lang="en-US" sz="4056">
                <a:solidFill>
                  <a:srgbClr val="583A28"/>
                </a:solidFill>
                <a:latin typeface="League Spartan"/>
                <a:ea typeface="League Spartan"/>
                <a:cs typeface="League Spartan"/>
                <a:sym typeface="League Spartan"/>
              </a:rPr>
              <a:t>What does it cost to rent in your assigned city? </a:t>
            </a:r>
          </a:p>
        </p:txBody>
      </p:sp>
      <p:sp>
        <p:nvSpPr>
          <p:cNvPr name="TextBox 17" id="17"/>
          <p:cNvSpPr txBox="true"/>
          <p:nvPr/>
        </p:nvSpPr>
        <p:spPr>
          <a:xfrm rot="0">
            <a:off x="8455398" y="2559069"/>
            <a:ext cx="9513022" cy="7242810"/>
          </a:xfrm>
          <a:prstGeom prst="rect">
            <a:avLst/>
          </a:prstGeom>
        </p:spPr>
        <p:txBody>
          <a:bodyPr anchor="t" rtlCol="false" tIns="0" lIns="0" bIns="0" rIns="0">
            <a:spAutoFit/>
          </a:bodyPr>
          <a:lstStyle/>
          <a:p>
            <a:pPr algn="ctr">
              <a:lnSpc>
                <a:spcPts val="5460"/>
              </a:lnSpc>
            </a:pPr>
            <a:r>
              <a:rPr lang="en-US" sz="4200">
                <a:solidFill>
                  <a:srgbClr val="583A28"/>
                </a:solidFill>
                <a:latin typeface="Glacial Indifference"/>
                <a:ea typeface="Glacial Indifference"/>
                <a:cs typeface="Glacial Indifference"/>
                <a:sym typeface="Glacial Indifference"/>
              </a:rPr>
              <a:t>While I was researching retail listings in the City of Orange, I found a strip mall at the location: </a:t>
            </a:r>
          </a:p>
          <a:p>
            <a:pPr algn="ctr">
              <a:lnSpc>
                <a:spcPts val="5460"/>
              </a:lnSpc>
            </a:pPr>
          </a:p>
          <a:p>
            <a:pPr algn="ctr">
              <a:lnSpc>
                <a:spcPts val="5719"/>
              </a:lnSpc>
            </a:pPr>
            <a:r>
              <a:rPr lang="en-US" sz="4399" b="true">
                <a:solidFill>
                  <a:srgbClr val="583A28"/>
                </a:solidFill>
                <a:latin typeface="Glacial Indifference Bold"/>
                <a:ea typeface="Glacial Indifference Bold"/>
                <a:cs typeface="Glacial Indifference Bold"/>
                <a:sym typeface="Glacial Indifference Bold"/>
              </a:rPr>
              <a:t>Briardale Plaza 1762-1776 N Tustin St</a:t>
            </a:r>
          </a:p>
          <a:p>
            <a:pPr algn="ctr">
              <a:lnSpc>
                <a:spcPts val="5460"/>
              </a:lnSpc>
            </a:pPr>
            <a:r>
              <a:rPr lang="en-US" sz="4200">
                <a:solidFill>
                  <a:srgbClr val="583A28"/>
                </a:solidFill>
                <a:latin typeface="Glacial Indifference"/>
                <a:ea typeface="Glacial Indifference"/>
                <a:cs typeface="Glacial Indifference"/>
                <a:sym typeface="Glacial Indifference"/>
              </a:rPr>
              <a:t>This listing is </a:t>
            </a:r>
            <a:r>
              <a:rPr lang="en-US" sz="4200" b="true">
                <a:solidFill>
                  <a:srgbClr val="583A28"/>
                </a:solidFill>
                <a:latin typeface="Glacial Indifference Bold"/>
                <a:ea typeface="Glacial Indifference Bold"/>
                <a:cs typeface="Glacial Indifference Bold"/>
                <a:sym typeface="Glacial Indifference Bold"/>
              </a:rPr>
              <a:t>1,800 SF</a:t>
            </a:r>
            <a:r>
              <a:rPr lang="en-US" sz="4200">
                <a:solidFill>
                  <a:srgbClr val="583A28"/>
                </a:solidFill>
                <a:latin typeface="Glacial Indifference"/>
                <a:ea typeface="Glacial Indifference"/>
                <a:cs typeface="Glacial Indifference"/>
                <a:sym typeface="Glacial Indifference"/>
              </a:rPr>
              <a:t>, and is $36.00 per square feet, per year. </a:t>
            </a:r>
          </a:p>
          <a:p>
            <a:pPr algn="ctr">
              <a:lnSpc>
                <a:spcPts val="5460"/>
              </a:lnSpc>
            </a:pPr>
          </a:p>
          <a:p>
            <a:pPr algn="ctr">
              <a:lnSpc>
                <a:spcPts val="8189"/>
              </a:lnSpc>
            </a:pPr>
            <a:r>
              <a:rPr lang="en-US" sz="6299">
                <a:solidFill>
                  <a:srgbClr val="583A28"/>
                </a:solidFill>
                <a:latin typeface="Glacial Indifference"/>
                <a:ea typeface="Glacial Indifference"/>
                <a:cs typeface="Glacial Indifference"/>
                <a:sym typeface="Glacial Indifference"/>
              </a:rPr>
              <a:t>$</a:t>
            </a:r>
            <a:r>
              <a:rPr lang="en-US" sz="6299" b="true">
                <a:solidFill>
                  <a:srgbClr val="583A28"/>
                </a:solidFill>
                <a:latin typeface="Glacial Indifference Bold"/>
                <a:ea typeface="Glacial Indifference Bold"/>
                <a:cs typeface="Glacial Indifference Bold"/>
                <a:sym typeface="Glacial Indifference Bold"/>
              </a:rPr>
              <a:t>64,800 yearly</a:t>
            </a:r>
          </a:p>
          <a:p>
            <a:pPr algn="ctr">
              <a:lnSpc>
                <a:spcPts val="5460"/>
              </a:lnSpc>
            </a:pPr>
          </a:p>
        </p:txBody>
      </p:sp>
      <p:sp>
        <p:nvSpPr>
          <p:cNvPr name="Freeform 18" id="18"/>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16962" y="6472236"/>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5</a:t>
            </a:r>
          </a:p>
        </p:txBody>
      </p:sp>
      <p:sp>
        <p:nvSpPr>
          <p:cNvPr name="TextBox 20" id="20"/>
          <p:cNvSpPr txBox="true"/>
          <p:nvPr/>
        </p:nvSpPr>
        <p:spPr>
          <a:xfrm rot="0">
            <a:off x="5267624" y="9505937"/>
            <a:ext cx="13001326" cy="495300"/>
          </a:xfrm>
          <a:prstGeom prst="rect">
            <a:avLst/>
          </a:prstGeom>
        </p:spPr>
        <p:txBody>
          <a:bodyPr anchor="t" rtlCol="false" tIns="0" lIns="0" bIns="0" rIns="0">
            <a:spAutoFit/>
          </a:bodyPr>
          <a:lstStyle/>
          <a:p>
            <a:pPr algn="ctr">
              <a:lnSpc>
                <a:spcPts val="3900"/>
              </a:lnSpc>
            </a:pPr>
            <a:r>
              <a:rPr lang="en-US" sz="3000">
                <a:solidFill>
                  <a:srgbClr val="583A28"/>
                </a:solidFill>
                <a:latin typeface="League Spartan"/>
                <a:ea typeface="League Spartan"/>
                <a:cs typeface="League Spartan"/>
                <a:sym typeface="League Spartan"/>
              </a:rPr>
              <a:t>Info from: </a:t>
            </a:r>
            <a:r>
              <a:rPr lang="en-US" sz="3000" u="sng">
                <a:solidFill>
                  <a:srgbClr val="583A28"/>
                </a:solidFill>
                <a:latin typeface="League Spartan"/>
                <a:ea typeface="League Spartan"/>
                <a:cs typeface="League Spartan"/>
                <a:sym typeface="League Spartan"/>
                <a:hlinkClick r:id="rId6" tooltip="https://www.loopnet.com/Listing/1762-1776-N-Tustin-St-Orange-CA/35297177/"/>
              </a:rPr>
              <a:t>Loopnet: Briardale Plaza</a:t>
            </a:r>
            <a:r>
              <a:rPr lang="en-US" sz="3000">
                <a:solidFill>
                  <a:srgbClr val="583A28"/>
                </a:solidFill>
                <a:latin typeface="League Spartan"/>
                <a:ea typeface="League Spartan"/>
                <a:cs typeface="League Spartan"/>
                <a:sym typeface="League Spartan"/>
              </a:rPr>
              <a:t> (2025)</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0884" y="3855747"/>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cost of rent</a:t>
            </a:r>
          </a:p>
        </p:txBody>
      </p:sp>
      <p:sp>
        <p:nvSpPr>
          <p:cNvPr name="TextBox 4" id="4"/>
          <p:cNvSpPr txBox="true"/>
          <p:nvPr/>
        </p:nvSpPr>
        <p:spPr>
          <a:xfrm rot="0">
            <a:off x="1390884" y="4831792"/>
            <a:ext cx="7064513"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in Orange</a:t>
            </a:r>
          </a:p>
        </p:txBody>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6" id="16"/>
          <p:cNvSpPr txBox="true"/>
          <p:nvPr/>
        </p:nvSpPr>
        <p:spPr>
          <a:xfrm rot="0">
            <a:off x="7969191" y="681877"/>
            <a:ext cx="9999230" cy="655546"/>
          </a:xfrm>
          <a:prstGeom prst="rect">
            <a:avLst/>
          </a:prstGeom>
        </p:spPr>
        <p:txBody>
          <a:bodyPr anchor="t" rtlCol="false" tIns="0" lIns="0" bIns="0" rIns="0">
            <a:spAutoFit/>
          </a:bodyPr>
          <a:lstStyle/>
          <a:p>
            <a:pPr algn="ctr">
              <a:lnSpc>
                <a:spcPts val="5273"/>
              </a:lnSpc>
            </a:pPr>
            <a:r>
              <a:rPr lang="en-US" sz="4056">
                <a:solidFill>
                  <a:srgbClr val="583A28"/>
                </a:solidFill>
                <a:latin typeface="League Spartan"/>
                <a:ea typeface="League Spartan"/>
                <a:cs typeface="League Spartan"/>
                <a:sym typeface="League Spartan"/>
              </a:rPr>
              <a:t>Why this listing? </a:t>
            </a:r>
          </a:p>
        </p:txBody>
      </p:sp>
      <p:sp>
        <p:nvSpPr>
          <p:cNvPr name="TextBox 17" id="17"/>
          <p:cNvSpPr txBox="true"/>
          <p:nvPr/>
        </p:nvSpPr>
        <p:spPr>
          <a:xfrm rot="0">
            <a:off x="8455398" y="1434465"/>
            <a:ext cx="9513022" cy="7538085"/>
          </a:xfrm>
          <a:prstGeom prst="rect">
            <a:avLst/>
          </a:prstGeom>
        </p:spPr>
        <p:txBody>
          <a:bodyPr anchor="t" rtlCol="false" tIns="0" lIns="0" bIns="0" rIns="0">
            <a:spAutoFit/>
          </a:bodyPr>
          <a:lstStyle/>
          <a:p>
            <a:pPr algn="ctr">
              <a:lnSpc>
                <a:spcPts val="5460"/>
              </a:lnSpc>
            </a:pPr>
            <a:r>
              <a:rPr lang="en-US" sz="4200">
                <a:solidFill>
                  <a:srgbClr val="583A28"/>
                </a:solidFill>
                <a:latin typeface="Glacial Indifference"/>
                <a:ea typeface="Glacial Indifference"/>
                <a:cs typeface="Glacial Indifference"/>
                <a:sym typeface="Glacial Indifference"/>
              </a:rPr>
              <a:t>In comparison to other listings on the retail space website LoopNet, this listing was relatively small and has a nearby traffic count of </a:t>
            </a:r>
            <a:r>
              <a:rPr lang="en-US" sz="4200" b="true">
                <a:solidFill>
                  <a:srgbClr val="583A28"/>
                </a:solidFill>
                <a:latin typeface="Glacial Indifference Bold"/>
                <a:ea typeface="Glacial Indifference Bold"/>
                <a:cs typeface="Glacial Indifference Bold"/>
                <a:sym typeface="Glacial Indifference Bold"/>
              </a:rPr>
              <a:t>39,222</a:t>
            </a:r>
          </a:p>
          <a:p>
            <a:pPr algn="ctr">
              <a:lnSpc>
                <a:spcPts val="5460"/>
              </a:lnSpc>
            </a:pPr>
          </a:p>
          <a:p>
            <a:pPr algn="ctr">
              <a:lnSpc>
                <a:spcPts val="5460"/>
              </a:lnSpc>
            </a:pPr>
            <a:r>
              <a:rPr lang="en-US" sz="4200" b="true">
                <a:solidFill>
                  <a:srgbClr val="583A28"/>
                </a:solidFill>
                <a:latin typeface="Glacial Indifference Bold"/>
                <a:ea typeface="Glacial Indifference Bold"/>
                <a:cs typeface="Glacial Indifference Bold"/>
                <a:sym typeface="Glacial Indifference Bold"/>
              </a:rPr>
              <a:t>What’s Nearby?</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Chapman University (8 Minutes Away) </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Orange High School and Richland High School (6 Min)</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Lilly Hair &amp; Nails</a:t>
            </a:r>
          </a:p>
        </p:txBody>
      </p:sp>
      <p:sp>
        <p:nvSpPr>
          <p:cNvPr name="Freeform 18" id="18"/>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16962" y="6472236"/>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5</a:t>
            </a:r>
          </a:p>
        </p:txBody>
      </p:sp>
      <p:sp>
        <p:nvSpPr>
          <p:cNvPr name="TextBox 20" id="20"/>
          <p:cNvSpPr txBox="true"/>
          <p:nvPr/>
        </p:nvSpPr>
        <p:spPr>
          <a:xfrm rot="0">
            <a:off x="5286674" y="9505937"/>
            <a:ext cx="13001326" cy="495300"/>
          </a:xfrm>
          <a:prstGeom prst="rect">
            <a:avLst/>
          </a:prstGeom>
        </p:spPr>
        <p:txBody>
          <a:bodyPr anchor="t" rtlCol="false" tIns="0" lIns="0" bIns="0" rIns="0">
            <a:spAutoFit/>
          </a:bodyPr>
          <a:lstStyle/>
          <a:p>
            <a:pPr algn="ctr">
              <a:lnSpc>
                <a:spcPts val="3900"/>
              </a:lnSpc>
            </a:pPr>
            <a:r>
              <a:rPr lang="en-US" sz="3000">
                <a:solidFill>
                  <a:srgbClr val="583A28"/>
                </a:solidFill>
                <a:latin typeface="League Spartan"/>
                <a:ea typeface="League Spartan"/>
                <a:cs typeface="League Spartan"/>
                <a:sym typeface="League Spartan"/>
              </a:rPr>
              <a:t>Info from: </a:t>
            </a:r>
            <a:r>
              <a:rPr lang="en-US" sz="3000" u="sng">
                <a:solidFill>
                  <a:srgbClr val="583A28"/>
                </a:solidFill>
                <a:latin typeface="League Spartan"/>
                <a:ea typeface="League Spartan"/>
                <a:cs typeface="League Spartan"/>
                <a:sym typeface="League Spartan"/>
                <a:hlinkClick r:id="rId6" tooltip="https://www.loopnet.com/Listing/1762-1776-N-Tustin-St-Orange-CA/35297177/"/>
              </a:rPr>
              <a:t>Loopnet: Briardale Plaza</a:t>
            </a:r>
            <a:r>
              <a:rPr lang="en-US" sz="3000">
                <a:solidFill>
                  <a:srgbClr val="583A28"/>
                </a:solidFill>
                <a:latin typeface="League Spartan"/>
                <a:ea typeface="League Spartan"/>
                <a:cs typeface="League Spartan"/>
                <a:sym typeface="League Spartan"/>
              </a:rPr>
              <a:t> (2025)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7290635">
            <a:off x="-2580293" y="-3415003"/>
            <a:ext cx="6239748" cy="8513839"/>
          </a:xfrm>
          <a:custGeom>
            <a:avLst/>
            <a:gdLst/>
            <a:ahLst/>
            <a:cxnLst/>
            <a:rect r="r" b="b" t="t" l="l"/>
            <a:pathLst>
              <a:path h="8513839" w="6239748">
                <a:moveTo>
                  <a:pt x="0" y="0"/>
                </a:moveTo>
                <a:lnTo>
                  <a:pt x="6239748" y="0"/>
                </a:lnTo>
                <a:lnTo>
                  <a:pt x="6239748" y="8513839"/>
                </a:lnTo>
                <a:lnTo>
                  <a:pt x="0" y="851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74166" y="677864"/>
            <a:ext cx="10496228" cy="1320799"/>
          </a:xfrm>
          <a:prstGeom prst="rect">
            <a:avLst/>
          </a:prstGeom>
        </p:spPr>
        <p:txBody>
          <a:bodyPr anchor="t" rtlCol="false" tIns="0" lIns="0" bIns="0" rIns="0">
            <a:spAutoFit/>
          </a:bodyPr>
          <a:lstStyle/>
          <a:p>
            <a:pPr algn="ctr">
              <a:lnSpc>
                <a:spcPts val="9999"/>
              </a:lnSpc>
            </a:pPr>
            <a:r>
              <a:rPr lang="en-US" sz="9999">
                <a:solidFill>
                  <a:srgbClr val="583A28"/>
                </a:solidFill>
                <a:latin typeface="Abril Fatface"/>
                <a:ea typeface="Abril Fatface"/>
                <a:cs typeface="Abril Fatface"/>
                <a:sym typeface="Abril Fatface"/>
              </a:rPr>
              <a:t>start up costs</a:t>
            </a:r>
          </a:p>
        </p:txBody>
      </p:sp>
      <p:sp>
        <p:nvSpPr>
          <p:cNvPr name="TextBox 4" id="4"/>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5" id="5"/>
          <p:cNvSpPr txBox="true"/>
          <p:nvPr/>
        </p:nvSpPr>
        <p:spPr>
          <a:xfrm rot="0">
            <a:off x="1691360" y="4900610"/>
            <a:ext cx="15280618" cy="4581525"/>
          </a:xfrm>
          <a:prstGeom prst="rect">
            <a:avLst/>
          </a:prstGeom>
        </p:spPr>
        <p:txBody>
          <a:bodyPr anchor="t" rtlCol="false" tIns="0" lIns="0" bIns="0" rIns="0">
            <a:spAutoFit/>
          </a:bodyPr>
          <a:lstStyle/>
          <a:p>
            <a:pPr algn="ctr">
              <a:lnSpc>
                <a:spcPts val="6000"/>
              </a:lnSpc>
            </a:pPr>
            <a:r>
              <a:rPr lang="en-US" sz="5000">
                <a:solidFill>
                  <a:srgbClr val="452A15"/>
                </a:solidFill>
                <a:latin typeface="Glacial Indifference"/>
                <a:ea typeface="Glacial Indifference"/>
                <a:cs typeface="Glacial Indifference"/>
                <a:sym typeface="Glacial Indifference"/>
              </a:rPr>
              <a:t>This is assuming that we will sell </a:t>
            </a:r>
            <a:r>
              <a:rPr lang="en-US" sz="5000" b="true">
                <a:solidFill>
                  <a:srgbClr val="452A15"/>
                </a:solidFill>
                <a:latin typeface="Glacial Indifference Bold"/>
                <a:ea typeface="Glacial Indifference Bold"/>
                <a:cs typeface="Glacial Indifference Bold"/>
                <a:sym typeface="Glacial Indifference Bold"/>
              </a:rPr>
              <a:t>30</a:t>
            </a:r>
            <a:r>
              <a:rPr lang="en-US" sz="5000">
                <a:solidFill>
                  <a:srgbClr val="452A15"/>
                </a:solidFill>
                <a:latin typeface="Glacial Indifference"/>
                <a:ea typeface="Glacial Indifference"/>
                <a:cs typeface="Glacial Indifference"/>
                <a:sym typeface="Glacial Indifference"/>
              </a:rPr>
              <a:t> boba flavors and purchase all of the equiptment early. This is how much it would cost for the first year, including rent. </a:t>
            </a:r>
          </a:p>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I also advise against selling food in the first year to minimize production costs. This </a:t>
            </a:r>
            <a:r>
              <a:rPr lang="en-US" sz="5000" i="true">
                <a:solidFill>
                  <a:srgbClr val="452A15"/>
                </a:solidFill>
                <a:latin typeface="Glacial Indifference Italics"/>
                <a:ea typeface="Glacial Indifference Italics"/>
                <a:cs typeface="Glacial Indifference Italics"/>
                <a:sym typeface="Glacial Indifference Italics"/>
              </a:rPr>
              <a:t>could</a:t>
            </a:r>
            <a:r>
              <a:rPr lang="en-US" b="true" sz="5000" i="true">
                <a:solidFill>
                  <a:srgbClr val="452A15"/>
                </a:solidFill>
                <a:latin typeface="Glacial Indifference Bold Italics"/>
                <a:ea typeface="Glacial Indifference Bold Italics"/>
                <a:cs typeface="Glacial Indifference Bold Italics"/>
                <a:sym typeface="Glacial Indifference Bold Italics"/>
              </a:rPr>
              <a:t> </a:t>
            </a:r>
            <a:r>
              <a:rPr lang="en-US" sz="5000">
                <a:solidFill>
                  <a:srgbClr val="452A15"/>
                </a:solidFill>
                <a:latin typeface="Glacial Indifference"/>
                <a:ea typeface="Glacial Indifference"/>
                <a:cs typeface="Glacial Indifference"/>
                <a:sym typeface="Glacial Indifference"/>
              </a:rPr>
              <a:t>be introduced later. </a:t>
            </a:r>
          </a:p>
        </p:txBody>
      </p:sp>
      <p:sp>
        <p:nvSpPr>
          <p:cNvPr name="TextBox 6" id="6"/>
          <p:cNvSpPr txBox="true"/>
          <p:nvPr/>
        </p:nvSpPr>
        <p:spPr>
          <a:xfrm rot="0">
            <a:off x="5799412" y="2065308"/>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5</a:t>
            </a:r>
          </a:p>
        </p:txBody>
      </p:sp>
      <p:sp>
        <p:nvSpPr>
          <p:cNvPr name="Freeform 7" id="7"/>
          <p:cNvSpPr/>
          <p:nvPr/>
        </p:nvSpPr>
        <p:spPr>
          <a:xfrm flipH="false" flipV="false" rot="0">
            <a:off x="13858947" y="-1057271"/>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503691" y="2776535"/>
            <a:ext cx="15280618" cy="1352550"/>
          </a:xfrm>
          <a:prstGeom prst="rect">
            <a:avLst/>
          </a:prstGeom>
        </p:spPr>
        <p:txBody>
          <a:bodyPr anchor="t" rtlCol="false" tIns="0" lIns="0" bIns="0" rIns="0">
            <a:spAutoFit/>
          </a:bodyPr>
          <a:lstStyle/>
          <a:p>
            <a:pPr algn="ctr">
              <a:lnSpc>
                <a:spcPts val="10680"/>
              </a:lnSpc>
              <a:spcBef>
                <a:spcPct val="0"/>
              </a:spcBef>
            </a:pPr>
            <a:r>
              <a:rPr lang="en-US" b="true" sz="8900">
                <a:solidFill>
                  <a:srgbClr val="452A15"/>
                </a:solidFill>
                <a:latin typeface="Glacial Indifference Bold"/>
                <a:ea typeface="Glacial Indifference Bold"/>
                <a:cs typeface="Glacial Indifference Bold"/>
                <a:sym typeface="Glacial Indifference Bold"/>
              </a:rPr>
              <a:t>startup cost: $270,681.54</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0884" y="3855747"/>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start up costs</a:t>
            </a:r>
          </a:p>
        </p:txBody>
      </p:sp>
      <p:sp>
        <p:nvSpPr>
          <p:cNvPr name="TextBox 4" id="4"/>
          <p:cNvSpPr txBox="true"/>
          <p:nvPr/>
        </p:nvSpPr>
        <p:spPr>
          <a:xfrm rot="0">
            <a:off x="1390884" y="4831792"/>
            <a:ext cx="7064513"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in Orange</a:t>
            </a:r>
          </a:p>
        </p:txBody>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6" id="16"/>
          <p:cNvSpPr txBox="true"/>
          <p:nvPr/>
        </p:nvSpPr>
        <p:spPr>
          <a:xfrm rot="0">
            <a:off x="7969191" y="811096"/>
            <a:ext cx="9999230" cy="1324509"/>
          </a:xfrm>
          <a:prstGeom prst="rect">
            <a:avLst/>
          </a:prstGeom>
        </p:spPr>
        <p:txBody>
          <a:bodyPr anchor="t" rtlCol="false" tIns="0" lIns="0" bIns="0" rIns="0">
            <a:spAutoFit/>
          </a:bodyPr>
          <a:lstStyle/>
          <a:p>
            <a:pPr algn="ctr">
              <a:lnSpc>
                <a:spcPts val="5273"/>
              </a:lnSpc>
            </a:pPr>
            <a:r>
              <a:rPr lang="en-US" sz="4056">
                <a:solidFill>
                  <a:srgbClr val="583A28"/>
                </a:solidFill>
                <a:latin typeface="League Spartan"/>
                <a:ea typeface="League Spartan"/>
                <a:cs typeface="League Spartan"/>
                <a:sym typeface="League Spartan"/>
              </a:rPr>
              <a:t>Necessary Equiptment for Boba Restaurant: Individual Drinks</a:t>
            </a:r>
          </a:p>
        </p:txBody>
      </p:sp>
      <p:sp>
        <p:nvSpPr>
          <p:cNvPr name="TextBox 17" id="17"/>
          <p:cNvSpPr txBox="true"/>
          <p:nvPr/>
        </p:nvSpPr>
        <p:spPr>
          <a:xfrm rot="0">
            <a:off x="8281476" y="2319744"/>
            <a:ext cx="9513022" cy="5480685"/>
          </a:xfrm>
          <a:prstGeom prst="rect">
            <a:avLst/>
          </a:prstGeom>
        </p:spPr>
        <p:txBody>
          <a:bodyPr anchor="t" rtlCol="false" tIns="0" lIns="0" bIns="0" rIns="0">
            <a:spAutoFit/>
          </a:bodyPr>
          <a:lstStyle/>
          <a:p>
            <a:pPr algn="ctr">
              <a:lnSpc>
                <a:spcPts val="5460"/>
              </a:lnSpc>
            </a:pPr>
            <a:r>
              <a:rPr lang="en-US" sz="4200" b="true">
                <a:solidFill>
                  <a:srgbClr val="583A28"/>
                </a:solidFill>
                <a:latin typeface="Glacial Indifference Bold"/>
                <a:ea typeface="Glacial Indifference Bold"/>
                <a:cs typeface="Glacial Indifference Bold"/>
                <a:sym typeface="Glacial Indifference Bold"/>
              </a:rPr>
              <a:t>16 oz Milk Tea</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50g of Bubble Tea Powder/16ox Drink: $0.42</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75g of Tapioca Pearls</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3g of Green Tea Leaves $0.03</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Custom Logo Cup $0.04</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Seal: $0.01 </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Plastic Straw: 0.01 </a:t>
            </a:r>
          </a:p>
        </p:txBody>
      </p:sp>
      <p:sp>
        <p:nvSpPr>
          <p:cNvPr name="Freeform 18" id="18"/>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16962" y="6472236"/>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5</a:t>
            </a:r>
          </a:p>
        </p:txBody>
      </p:sp>
      <p:sp>
        <p:nvSpPr>
          <p:cNvPr name="TextBox 20" id="20"/>
          <p:cNvSpPr txBox="true"/>
          <p:nvPr/>
        </p:nvSpPr>
        <p:spPr>
          <a:xfrm rot="0">
            <a:off x="8288770" y="8503353"/>
            <a:ext cx="9999230" cy="812084"/>
          </a:xfrm>
          <a:prstGeom prst="rect">
            <a:avLst/>
          </a:prstGeom>
        </p:spPr>
        <p:txBody>
          <a:bodyPr anchor="t" rtlCol="false" tIns="0" lIns="0" bIns="0" rIns="0">
            <a:spAutoFit/>
          </a:bodyPr>
          <a:lstStyle/>
          <a:p>
            <a:pPr algn="ctr">
              <a:lnSpc>
                <a:spcPts val="6573"/>
              </a:lnSpc>
            </a:pPr>
            <a:r>
              <a:rPr lang="en-US" sz="5056">
                <a:solidFill>
                  <a:srgbClr val="583A28"/>
                </a:solidFill>
                <a:latin typeface="League Spartan"/>
                <a:ea typeface="League Spartan"/>
                <a:cs typeface="League Spartan"/>
                <a:sym typeface="League Spartan"/>
              </a:rPr>
              <a:t>Total: $0.65 Per Drink</a:t>
            </a:r>
          </a:p>
        </p:txBody>
      </p:sp>
      <p:sp>
        <p:nvSpPr>
          <p:cNvPr name="TextBox 21" id="21"/>
          <p:cNvSpPr txBox="true"/>
          <p:nvPr/>
        </p:nvSpPr>
        <p:spPr>
          <a:xfrm rot="0">
            <a:off x="4923141" y="9505937"/>
            <a:ext cx="13001326" cy="495300"/>
          </a:xfrm>
          <a:prstGeom prst="rect">
            <a:avLst/>
          </a:prstGeom>
        </p:spPr>
        <p:txBody>
          <a:bodyPr anchor="t" rtlCol="false" tIns="0" lIns="0" bIns="0" rIns="0">
            <a:spAutoFit/>
          </a:bodyPr>
          <a:lstStyle/>
          <a:p>
            <a:pPr algn="ctr">
              <a:lnSpc>
                <a:spcPts val="3900"/>
              </a:lnSpc>
            </a:pPr>
            <a:r>
              <a:rPr lang="en-US" sz="3000">
                <a:solidFill>
                  <a:srgbClr val="583A28"/>
                </a:solidFill>
                <a:latin typeface="League Spartan"/>
                <a:ea typeface="League Spartan"/>
                <a:cs typeface="League Spartan"/>
                <a:sym typeface="League Spartan"/>
              </a:rPr>
              <a:t>Info from: </a:t>
            </a:r>
            <a:r>
              <a:rPr lang="en-US" sz="3000" u="sng">
                <a:solidFill>
                  <a:srgbClr val="583A28"/>
                </a:solidFill>
                <a:latin typeface="League Spartan"/>
                <a:ea typeface="League Spartan"/>
                <a:cs typeface="League Spartan"/>
                <a:sym typeface="League Spartan"/>
                <a:hlinkClick r:id="rId6" tooltip="https://www.bubbleteaology.com/how-much-does-it-cost-to-make-a-cup-of-bubble-tea/#:~:text=50g%20of%20Bubble%20Tea%20Powder,thrive%20as%20a%20small%20business."/>
              </a:rPr>
              <a:t>Bubbleteaology: How much does it cost to Make Boba</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7290635">
            <a:off x="-2580293" y="-3415003"/>
            <a:ext cx="6239748" cy="8513839"/>
          </a:xfrm>
          <a:custGeom>
            <a:avLst/>
            <a:gdLst/>
            <a:ahLst/>
            <a:cxnLst/>
            <a:rect r="r" b="b" t="t" l="l"/>
            <a:pathLst>
              <a:path h="8513839" w="6239748">
                <a:moveTo>
                  <a:pt x="0" y="0"/>
                </a:moveTo>
                <a:lnTo>
                  <a:pt x="6239748" y="0"/>
                </a:lnTo>
                <a:lnTo>
                  <a:pt x="6239748" y="8513839"/>
                </a:lnTo>
                <a:lnTo>
                  <a:pt x="0" y="851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74166" y="677864"/>
            <a:ext cx="10496228" cy="1320799"/>
          </a:xfrm>
          <a:prstGeom prst="rect">
            <a:avLst/>
          </a:prstGeom>
        </p:spPr>
        <p:txBody>
          <a:bodyPr anchor="t" rtlCol="false" tIns="0" lIns="0" bIns="0" rIns="0">
            <a:spAutoFit/>
          </a:bodyPr>
          <a:lstStyle/>
          <a:p>
            <a:pPr algn="ctr">
              <a:lnSpc>
                <a:spcPts val="9999"/>
              </a:lnSpc>
            </a:pPr>
            <a:r>
              <a:rPr lang="en-US" sz="9999">
                <a:solidFill>
                  <a:srgbClr val="583A28"/>
                </a:solidFill>
                <a:latin typeface="Abril Fatface"/>
                <a:ea typeface="Abril Fatface"/>
                <a:cs typeface="Abril Fatface"/>
                <a:sym typeface="Abril Fatface"/>
              </a:rPr>
              <a:t>start up costs</a:t>
            </a:r>
          </a:p>
        </p:txBody>
      </p:sp>
      <p:sp>
        <p:nvSpPr>
          <p:cNvPr name="TextBox 4" id="4"/>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5" id="5"/>
          <p:cNvSpPr txBox="true"/>
          <p:nvPr/>
        </p:nvSpPr>
        <p:spPr>
          <a:xfrm rot="0">
            <a:off x="1691360" y="4900610"/>
            <a:ext cx="15280618" cy="2295525"/>
          </a:xfrm>
          <a:prstGeom prst="rect">
            <a:avLst/>
          </a:prstGeom>
        </p:spPr>
        <p:txBody>
          <a:bodyPr anchor="t" rtlCol="false" tIns="0" lIns="0" bIns="0" rIns="0">
            <a:spAutoFit/>
          </a:bodyPr>
          <a:lstStyle/>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Considering the cost of production ($0.65) and the average drink prices around the area, each drink should be about this price on average. This should leave a:</a:t>
            </a:r>
          </a:p>
        </p:txBody>
      </p:sp>
      <p:sp>
        <p:nvSpPr>
          <p:cNvPr name="TextBox 6" id="6"/>
          <p:cNvSpPr txBox="true"/>
          <p:nvPr/>
        </p:nvSpPr>
        <p:spPr>
          <a:xfrm rot="0">
            <a:off x="5799412" y="2065308"/>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5</a:t>
            </a:r>
          </a:p>
        </p:txBody>
      </p:sp>
      <p:sp>
        <p:nvSpPr>
          <p:cNvPr name="Freeform 7" id="7"/>
          <p:cNvSpPr/>
          <p:nvPr/>
        </p:nvSpPr>
        <p:spPr>
          <a:xfrm flipH="false" flipV="false" rot="0">
            <a:off x="13858947" y="-1057271"/>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91360" y="3093386"/>
            <a:ext cx="15280618" cy="1352550"/>
          </a:xfrm>
          <a:prstGeom prst="rect">
            <a:avLst/>
          </a:prstGeom>
        </p:spPr>
        <p:txBody>
          <a:bodyPr anchor="t" rtlCol="false" tIns="0" lIns="0" bIns="0" rIns="0">
            <a:spAutoFit/>
          </a:bodyPr>
          <a:lstStyle/>
          <a:p>
            <a:pPr algn="ctr">
              <a:lnSpc>
                <a:spcPts val="10680"/>
              </a:lnSpc>
              <a:spcBef>
                <a:spcPct val="0"/>
              </a:spcBef>
            </a:pPr>
            <a:r>
              <a:rPr lang="en-US" b="true" sz="8900">
                <a:solidFill>
                  <a:srgbClr val="452A15"/>
                </a:solidFill>
                <a:latin typeface="Glacial Indifference Bold"/>
                <a:ea typeface="Glacial Indifference Bold"/>
                <a:cs typeface="Glacial Indifference Bold"/>
                <a:sym typeface="Glacial Indifference Bold"/>
              </a:rPr>
              <a:t> cost: $6.00</a:t>
            </a:r>
          </a:p>
        </p:txBody>
      </p:sp>
      <p:sp>
        <p:nvSpPr>
          <p:cNvPr name="TextBox 9" id="9"/>
          <p:cNvSpPr txBox="true"/>
          <p:nvPr/>
        </p:nvSpPr>
        <p:spPr>
          <a:xfrm rot="0">
            <a:off x="1691360" y="7662860"/>
            <a:ext cx="15280618" cy="1352550"/>
          </a:xfrm>
          <a:prstGeom prst="rect">
            <a:avLst/>
          </a:prstGeom>
        </p:spPr>
        <p:txBody>
          <a:bodyPr anchor="t" rtlCol="false" tIns="0" lIns="0" bIns="0" rIns="0">
            <a:spAutoFit/>
          </a:bodyPr>
          <a:lstStyle/>
          <a:p>
            <a:pPr algn="ctr">
              <a:lnSpc>
                <a:spcPts val="10680"/>
              </a:lnSpc>
              <a:spcBef>
                <a:spcPct val="0"/>
              </a:spcBef>
            </a:pPr>
            <a:r>
              <a:rPr lang="en-US" b="true" sz="8900">
                <a:solidFill>
                  <a:srgbClr val="452A15"/>
                </a:solidFill>
                <a:latin typeface="Glacial Indifference Bold"/>
                <a:ea typeface="Glacial Indifference Bold"/>
                <a:cs typeface="Glacial Indifference Bold"/>
                <a:sym typeface="Glacial Indifference Bold"/>
              </a:rPr>
              <a:t>$5.35 profit per drink</a:t>
            </a:r>
          </a:p>
        </p:txBody>
      </p:sp>
      <p:sp>
        <p:nvSpPr>
          <p:cNvPr name="TextBox 10" id="10"/>
          <p:cNvSpPr txBox="true"/>
          <p:nvPr/>
        </p:nvSpPr>
        <p:spPr>
          <a:xfrm rot="0">
            <a:off x="2831006" y="9444035"/>
            <a:ext cx="13001326" cy="495300"/>
          </a:xfrm>
          <a:prstGeom prst="rect">
            <a:avLst/>
          </a:prstGeom>
        </p:spPr>
        <p:txBody>
          <a:bodyPr anchor="t" rtlCol="false" tIns="0" lIns="0" bIns="0" rIns="0">
            <a:spAutoFit/>
          </a:bodyPr>
          <a:lstStyle/>
          <a:p>
            <a:pPr algn="ctr">
              <a:lnSpc>
                <a:spcPts val="3900"/>
              </a:lnSpc>
            </a:pPr>
            <a:r>
              <a:rPr lang="en-US" sz="3000">
                <a:solidFill>
                  <a:srgbClr val="583A28"/>
                </a:solidFill>
                <a:latin typeface="League Spartan"/>
                <a:ea typeface="League Spartan"/>
                <a:cs typeface="League Spartan"/>
                <a:sym typeface="League Spartan"/>
              </a:rPr>
              <a:t>Info from: </a:t>
            </a:r>
            <a:r>
              <a:rPr lang="en-US" sz="3000" u="sng">
                <a:solidFill>
                  <a:srgbClr val="583A28"/>
                </a:solidFill>
                <a:latin typeface="League Spartan"/>
                <a:ea typeface="League Spartan"/>
                <a:cs typeface="League Spartan"/>
                <a:sym typeface="League Spartan"/>
                <a:hlinkClick r:id="rId6" tooltip="https://www.bubbleteaology.com/how-much-does-it-cost-to-make-a-cup-of-bubble-tea/#:~:text=50g%20of%20Bubble%20Tea%20Powder,thrive%20as%20a%20small%20business."/>
              </a:rPr>
              <a:t>Bubbleteaology: How much does it cost to Make Boba</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7290635">
            <a:off x="-2580293" y="-3415003"/>
            <a:ext cx="6239748" cy="8513839"/>
          </a:xfrm>
          <a:custGeom>
            <a:avLst/>
            <a:gdLst/>
            <a:ahLst/>
            <a:cxnLst/>
            <a:rect r="r" b="b" t="t" l="l"/>
            <a:pathLst>
              <a:path h="8513839" w="6239748">
                <a:moveTo>
                  <a:pt x="0" y="0"/>
                </a:moveTo>
                <a:lnTo>
                  <a:pt x="6239748" y="0"/>
                </a:lnTo>
                <a:lnTo>
                  <a:pt x="6239748" y="8513839"/>
                </a:lnTo>
                <a:lnTo>
                  <a:pt x="0" y="851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74166" y="677864"/>
            <a:ext cx="10496228" cy="1320799"/>
          </a:xfrm>
          <a:prstGeom prst="rect">
            <a:avLst/>
          </a:prstGeom>
        </p:spPr>
        <p:txBody>
          <a:bodyPr anchor="t" rtlCol="false" tIns="0" lIns="0" bIns="0" rIns="0">
            <a:spAutoFit/>
          </a:bodyPr>
          <a:lstStyle/>
          <a:p>
            <a:pPr algn="ctr">
              <a:lnSpc>
                <a:spcPts val="9999"/>
              </a:lnSpc>
            </a:pPr>
            <a:r>
              <a:rPr lang="en-US" sz="9999">
                <a:solidFill>
                  <a:srgbClr val="583A28"/>
                </a:solidFill>
                <a:latin typeface="Abril Fatface"/>
                <a:ea typeface="Abril Fatface"/>
                <a:cs typeface="Abril Fatface"/>
                <a:sym typeface="Abril Fatface"/>
              </a:rPr>
              <a:t>start up costs</a:t>
            </a:r>
          </a:p>
        </p:txBody>
      </p:sp>
      <p:sp>
        <p:nvSpPr>
          <p:cNvPr name="TextBox 4" id="4"/>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5" id="5"/>
          <p:cNvSpPr txBox="true"/>
          <p:nvPr/>
        </p:nvSpPr>
        <p:spPr>
          <a:xfrm rot="0">
            <a:off x="1691360" y="4900610"/>
            <a:ext cx="15280618" cy="3057525"/>
          </a:xfrm>
          <a:prstGeom prst="rect">
            <a:avLst/>
          </a:prstGeom>
        </p:spPr>
        <p:txBody>
          <a:bodyPr anchor="t" rtlCol="false" tIns="0" lIns="0" bIns="0" rIns="0">
            <a:spAutoFit/>
          </a:bodyPr>
          <a:lstStyle/>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According to the website I bought gyoza from, the cost for each gyoza is $0.48, and if I were to sell </a:t>
            </a:r>
            <a:r>
              <a:rPr lang="en-US" b="true" sz="5000">
                <a:solidFill>
                  <a:srgbClr val="452A15"/>
                </a:solidFill>
                <a:latin typeface="Glacial Indifference Bold"/>
                <a:ea typeface="Glacial Indifference Bold"/>
                <a:cs typeface="Glacial Indifference Bold"/>
                <a:sym typeface="Glacial Indifference Bold"/>
              </a:rPr>
              <a:t>four</a:t>
            </a:r>
            <a:r>
              <a:rPr lang="en-US" sz="5000">
                <a:solidFill>
                  <a:srgbClr val="452A15"/>
                </a:solidFill>
                <a:latin typeface="Glacial Indifference"/>
                <a:ea typeface="Glacial Indifference"/>
                <a:cs typeface="Glacial Indifference"/>
                <a:sym typeface="Glacial Indifference"/>
              </a:rPr>
              <a:t> gyoza each time (costing me $2.61 with the box) I would get a profit margin of: </a:t>
            </a:r>
          </a:p>
        </p:txBody>
      </p:sp>
      <p:sp>
        <p:nvSpPr>
          <p:cNvPr name="TextBox 6" id="6"/>
          <p:cNvSpPr txBox="true"/>
          <p:nvPr/>
        </p:nvSpPr>
        <p:spPr>
          <a:xfrm rot="0">
            <a:off x="5799412" y="2065308"/>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5</a:t>
            </a:r>
          </a:p>
        </p:txBody>
      </p:sp>
      <p:sp>
        <p:nvSpPr>
          <p:cNvPr name="Freeform 7" id="7"/>
          <p:cNvSpPr/>
          <p:nvPr/>
        </p:nvSpPr>
        <p:spPr>
          <a:xfrm flipH="false" flipV="false" rot="0">
            <a:off x="13858947" y="-1057271"/>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91360" y="3093386"/>
            <a:ext cx="15280618" cy="1352550"/>
          </a:xfrm>
          <a:prstGeom prst="rect">
            <a:avLst/>
          </a:prstGeom>
        </p:spPr>
        <p:txBody>
          <a:bodyPr anchor="t" rtlCol="false" tIns="0" lIns="0" bIns="0" rIns="0">
            <a:spAutoFit/>
          </a:bodyPr>
          <a:lstStyle/>
          <a:p>
            <a:pPr algn="ctr">
              <a:lnSpc>
                <a:spcPts val="10680"/>
              </a:lnSpc>
              <a:spcBef>
                <a:spcPct val="0"/>
              </a:spcBef>
            </a:pPr>
            <a:r>
              <a:rPr lang="en-US" b="true" sz="8900">
                <a:solidFill>
                  <a:srgbClr val="452A15"/>
                </a:solidFill>
                <a:latin typeface="Glacial Indifference Bold"/>
                <a:ea typeface="Glacial Indifference Bold"/>
                <a:cs typeface="Glacial Indifference Bold"/>
                <a:sym typeface="Glacial Indifference Bold"/>
              </a:rPr>
              <a:t> cost: $5.85</a:t>
            </a:r>
          </a:p>
        </p:txBody>
      </p:sp>
      <p:sp>
        <p:nvSpPr>
          <p:cNvPr name="TextBox 9" id="9"/>
          <p:cNvSpPr txBox="true"/>
          <p:nvPr/>
        </p:nvSpPr>
        <p:spPr>
          <a:xfrm rot="0">
            <a:off x="1691360" y="7905750"/>
            <a:ext cx="15979118" cy="1352550"/>
          </a:xfrm>
          <a:prstGeom prst="rect">
            <a:avLst/>
          </a:prstGeom>
        </p:spPr>
        <p:txBody>
          <a:bodyPr anchor="t" rtlCol="false" tIns="0" lIns="0" bIns="0" rIns="0">
            <a:spAutoFit/>
          </a:bodyPr>
          <a:lstStyle/>
          <a:p>
            <a:pPr algn="ctr">
              <a:lnSpc>
                <a:spcPts val="10680"/>
              </a:lnSpc>
              <a:spcBef>
                <a:spcPct val="0"/>
              </a:spcBef>
            </a:pPr>
            <a:r>
              <a:rPr lang="en-US" b="true" sz="8900">
                <a:solidFill>
                  <a:srgbClr val="452A15"/>
                </a:solidFill>
                <a:latin typeface="Glacial Indifference Bold"/>
                <a:ea typeface="Glacial Indifference Bold"/>
                <a:cs typeface="Glacial Indifference Bold"/>
                <a:sym typeface="Glacial Indifference Bold"/>
              </a:rPr>
              <a:t>$3.24 profit for pork gyoza</a:t>
            </a:r>
          </a:p>
        </p:txBody>
      </p:sp>
      <p:sp>
        <p:nvSpPr>
          <p:cNvPr name="TextBox 10" id="10"/>
          <p:cNvSpPr txBox="true"/>
          <p:nvPr/>
        </p:nvSpPr>
        <p:spPr>
          <a:xfrm rot="0">
            <a:off x="2643337" y="9450853"/>
            <a:ext cx="13001326" cy="495300"/>
          </a:xfrm>
          <a:prstGeom prst="rect">
            <a:avLst/>
          </a:prstGeom>
        </p:spPr>
        <p:txBody>
          <a:bodyPr anchor="t" rtlCol="false" tIns="0" lIns="0" bIns="0" rIns="0">
            <a:spAutoFit/>
          </a:bodyPr>
          <a:lstStyle/>
          <a:p>
            <a:pPr algn="ctr">
              <a:lnSpc>
                <a:spcPts val="3900"/>
              </a:lnSpc>
            </a:pPr>
            <a:r>
              <a:rPr lang="en-US" sz="3000">
                <a:solidFill>
                  <a:srgbClr val="583A28"/>
                </a:solidFill>
                <a:latin typeface="League Spartan"/>
                <a:ea typeface="League Spartan"/>
                <a:cs typeface="League Spartan"/>
                <a:sym typeface="League Spartan"/>
              </a:rPr>
              <a:t>Info from: </a:t>
            </a:r>
            <a:r>
              <a:rPr lang="en-US" sz="3000" u="sng">
                <a:solidFill>
                  <a:srgbClr val="583A28"/>
                </a:solidFill>
                <a:latin typeface="League Spartan"/>
                <a:ea typeface="League Spartan"/>
                <a:cs typeface="League Spartan"/>
                <a:sym typeface="League Spartan"/>
                <a:hlinkClick r:id="rId6" tooltip="https://www.webstaurantstore.com/passport-cuisine-6-6-lb-pork-gyoza-dumplings-case/878PORKDMP6.html"/>
              </a:rPr>
              <a:t>Webrestauraunt Store: Passport Cuisine Pork Gyoza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grpSp>
        <p:nvGrpSpPr>
          <p:cNvPr name="Group 2" id="2"/>
          <p:cNvGrpSpPr/>
          <p:nvPr/>
        </p:nvGrpSpPr>
        <p:grpSpPr>
          <a:xfrm rot="0">
            <a:off x="-685800" y="-1295400"/>
            <a:ext cx="9829800" cy="12306300"/>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FEFBF6">
                <a:alpha val="92941"/>
              </a:srgbClr>
            </a:solidFill>
          </p:spPr>
        </p:sp>
      </p:grpSp>
      <p:grpSp>
        <p:nvGrpSpPr>
          <p:cNvPr name="Group 4" id="4"/>
          <p:cNvGrpSpPr/>
          <p:nvPr/>
        </p:nvGrpSpPr>
        <p:grpSpPr>
          <a:xfrm rot="-482310">
            <a:off x="10222872" y="527465"/>
            <a:ext cx="3295385" cy="1002470"/>
            <a:chOff x="0" y="0"/>
            <a:chExt cx="4393847" cy="1336627"/>
          </a:xfrm>
        </p:grpSpPr>
        <p:grpSp>
          <p:nvGrpSpPr>
            <p:cNvPr name="Group 5" id="5"/>
            <p:cNvGrpSpPr/>
            <p:nvPr/>
          </p:nvGrpSpPr>
          <p:grpSpPr>
            <a:xfrm rot="0">
              <a:off x="4048113" y="990893"/>
              <a:ext cx="345734" cy="34573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7" id="7"/>
            <p:cNvGrpSpPr/>
            <p:nvPr/>
          </p:nvGrpSpPr>
          <p:grpSpPr>
            <a:xfrm rot="0">
              <a:off x="2235901" y="172867"/>
              <a:ext cx="345734" cy="34573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9" id="9"/>
            <p:cNvGrpSpPr/>
            <p:nvPr/>
          </p:nvGrpSpPr>
          <p:grpSpPr>
            <a:xfrm rot="0">
              <a:off x="2327002" y="818026"/>
              <a:ext cx="345734" cy="34573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1" id="11"/>
            <p:cNvGrpSpPr/>
            <p:nvPr/>
          </p:nvGrpSpPr>
          <p:grpSpPr>
            <a:xfrm rot="0">
              <a:off x="1334093" y="518601"/>
              <a:ext cx="345734" cy="34573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3" id="13"/>
            <p:cNvGrpSpPr/>
            <p:nvPr/>
          </p:nvGrpSpPr>
          <p:grpSpPr>
            <a:xfrm rot="0">
              <a:off x="0" y="0"/>
              <a:ext cx="345734" cy="34573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5" id="15"/>
          <p:cNvSpPr txBox="true"/>
          <p:nvPr/>
        </p:nvSpPr>
        <p:spPr>
          <a:xfrm rot="0">
            <a:off x="825199" y="868525"/>
            <a:ext cx="13429716" cy="800100"/>
          </a:xfrm>
          <a:prstGeom prst="rect">
            <a:avLst/>
          </a:prstGeom>
        </p:spPr>
        <p:txBody>
          <a:bodyPr anchor="t" rtlCol="false" tIns="0" lIns="0" bIns="0" rIns="0">
            <a:spAutoFit/>
          </a:bodyPr>
          <a:lstStyle/>
          <a:p>
            <a:pPr algn="l">
              <a:lnSpc>
                <a:spcPts val="6000"/>
              </a:lnSpc>
            </a:pPr>
            <a:r>
              <a:rPr lang="en-US" sz="6000">
                <a:solidFill>
                  <a:srgbClr val="583A28"/>
                </a:solidFill>
                <a:latin typeface="Abril Fatface"/>
                <a:ea typeface="Abril Fatface"/>
                <a:cs typeface="Abril Fatface"/>
                <a:sym typeface="Abril Fatface"/>
              </a:rPr>
              <a:t>Table of Contents</a:t>
            </a:r>
          </a:p>
        </p:txBody>
      </p:sp>
      <p:sp>
        <p:nvSpPr>
          <p:cNvPr name="AutoShape 16" id="16"/>
          <p:cNvSpPr/>
          <p:nvPr/>
        </p:nvSpPr>
        <p:spPr>
          <a:xfrm flipV="true">
            <a:off x="6155603" y="1977853"/>
            <a:ext cx="0" cy="8028261"/>
          </a:xfrm>
          <a:prstGeom prst="line">
            <a:avLst/>
          </a:prstGeom>
          <a:ln cap="flat" w="38100">
            <a:solidFill>
              <a:srgbClr val="000000"/>
            </a:solidFill>
            <a:prstDash val="solid"/>
            <a:headEnd type="none" len="sm" w="sm"/>
            <a:tailEnd type="none" len="sm" w="sm"/>
          </a:ln>
        </p:spPr>
      </p:sp>
      <p:sp>
        <p:nvSpPr>
          <p:cNvPr name="TextBox 17" id="17"/>
          <p:cNvSpPr txBox="true"/>
          <p:nvPr/>
        </p:nvSpPr>
        <p:spPr>
          <a:xfrm rot="0">
            <a:off x="824377" y="1894265"/>
            <a:ext cx="4391578" cy="1178732"/>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PHASE 5: SHARE</a:t>
            </a:r>
          </a:p>
        </p:txBody>
      </p:sp>
      <p:sp>
        <p:nvSpPr>
          <p:cNvPr name="TextBox 18" id="18"/>
          <p:cNvSpPr txBox="true"/>
          <p:nvPr/>
        </p:nvSpPr>
        <p:spPr>
          <a:xfrm rot="0">
            <a:off x="305178" y="3123349"/>
            <a:ext cx="5850425" cy="64255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Evidence One: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 action="ppaction://hlinksldjump"/>
              </a:rPr>
              <a:t>Demographics in Orange</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3" action="ppaction://hlinksldjump"/>
              </a:rPr>
              <a:t>Race Demographics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4" action="ppaction://hlinksldjump"/>
              </a:rPr>
              <a:t>Demographic Analysis</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Evidence Two: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5" action="ppaction://hlinksldjump"/>
              </a:rPr>
              <a:t>Boba Locations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6" action="ppaction://hlinksldjump"/>
              </a:rPr>
              <a:t>Boba Locations: Orange</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7" action="ppaction://hlinksldjump"/>
              </a:rPr>
              <a:t>Boba Locations Santa Ana</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8" action="ppaction://hlinksldjump"/>
              </a:rPr>
              <a:t>Boba Locations: Garden Grove</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9" action="ppaction://hlinksldjump"/>
              </a:rPr>
              <a:t>Location Analysis</a:t>
            </a:r>
          </a:p>
          <a:p>
            <a:pPr algn="l">
              <a:lnSpc>
                <a:spcPts val="3600"/>
              </a:lnSpc>
            </a:pPr>
          </a:p>
        </p:txBody>
      </p:sp>
      <p:sp>
        <p:nvSpPr>
          <p:cNvPr name="AutoShape 19" id="19"/>
          <p:cNvSpPr/>
          <p:nvPr/>
        </p:nvSpPr>
        <p:spPr>
          <a:xfrm flipV="true">
            <a:off x="12318023" y="1977853"/>
            <a:ext cx="0" cy="8028261"/>
          </a:xfrm>
          <a:prstGeom prst="line">
            <a:avLst/>
          </a:prstGeom>
          <a:ln cap="flat" w="38100">
            <a:solidFill>
              <a:srgbClr val="000000"/>
            </a:solidFill>
            <a:prstDash val="solid"/>
            <a:headEnd type="none" len="sm" w="sm"/>
            <a:tailEnd type="none" len="sm" w="sm"/>
          </a:ln>
        </p:spPr>
      </p:sp>
      <p:sp>
        <p:nvSpPr>
          <p:cNvPr name="TextBox 20" id="20"/>
          <p:cNvSpPr txBox="true"/>
          <p:nvPr/>
        </p:nvSpPr>
        <p:spPr>
          <a:xfrm rot="0">
            <a:off x="6328852" y="2208949"/>
            <a:ext cx="6006423" cy="73399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Evidence Three: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0" action="ppaction://hlinksldjump"/>
              </a:rPr>
              <a:t>Popular Drink Flavors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1" action="ppaction://hlinksldjump"/>
              </a:rPr>
              <a:t>Analysis of Popular Drink Flavors</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Evidence Four: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2" action="ppaction://hlinksldjump"/>
              </a:rPr>
              <a:t>Cheapest Drinks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3" action="ppaction://hlinksldjump"/>
              </a:rPr>
              <a:t>Most Expensive Drinks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4" action="ppaction://hlinksldjump"/>
              </a:rPr>
              <a:t>Average Drink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5" action="ppaction://hlinksldjump"/>
              </a:rPr>
              <a:t>Cheapest Foods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6" action="ppaction://hlinksldjump"/>
              </a:rPr>
              <a:t>Most Expensive Snacks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7" action="ppaction://hlinksldjump"/>
              </a:rPr>
              <a:t>Average Snack</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8" action="ppaction://hlinksldjump"/>
              </a:rPr>
              <a:t>Price Analysis 1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19" action="ppaction://hlinksldjump"/>
              </a:rPr>
              <a:t>Price Analysis 2</a:t>
            </a:r>
          </a:p>
          <a:p>
            <a:pPr algn="l">
              <a:lnSpc>
                <a:spcPts val="3600"/>
              </a:lnSpc>
            </a:pPr>
          </a:p>
          <a:p>
            <a:pPr algn="l">
              <a:lnSpc>
                <a:spcPts val="3600"/>
              </a:lnSpc>
            </a:pPr>
          </a:p>
        </p:txBody>
      </p:sp>
      <p:sp>
        <p:nvSpPr>
          <p:cNvPr name="TextBox 21" id="21"/>
          <p:cNvSpPr txBox="true"/>
          <p:nvPr/>
        </p:nvSpPr>
        <p:spPr>
          <a:xfrm rot="0">
            <a:off x="12489473" y="1980349"/>
            <a:ext cx="6006423" cy="87115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Evidence Five: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0" action="ppaction://hlinksldjump"/>
              </a:rPr>
              <a:t>Retail Spaces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1" action="ppaction://hlinksldjump"/>
              </a:rPr>
              <a:t>Listing Analysis</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Evidence Four: </a:t>
            </a:r>
          </a:p>
          <a:p>
            <a:pPr algn="l">
              <a:lnSpc>
                <a:spcPts val="3600"/>
              </a:lnSpc>
            </a:pPr>
            <a:r>
              <a:rPr lang="en-US" sz="3600" spc="36">
                <a:solidFill>
                  <a:srgbClr val="583A28"/>
                </a:solidFill>
                <a:latin typeface="Glacial Indifference"/>
                <a:ea typeface="Glacial Indifference"/>
                <a:cs typeface="Glacial Indifference"/>
                <a:sym typeface="Glacial Indifference"/>
              </a:rPr>
              <a:t>Startup Cost: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2" action="ppaction://hlinksldjump"/>
              </a:rPr>
              <a:t>Technology</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3" action="ppaction://hlinksldjump"/>
              </a:rPr>
              <a:t>Drinks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4" action="ppaction://hlinksldjump"/>
              </a:rPr>
              <a:t>Food</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5" action="ppaction://hlinksldjump"/>
              </a:rPr>
              <a:t>Hourly Pay</a:t>
            </a:r>
          </a:p>
          <a:p>
            <a:pPr algn="l">
              <a:lnSpc>
                <a:spcPts val="3600"/>
              </a:lnSpc>
            </a:pPr>
          </a:p>
          <a:p>
            <a:pPr algn="l">
              <a:lnSpc>
                <a:spcPts val="3600"/>
              </a:lnSpc>
            </a:pPr>
            <a:r>
              <a:rPr lang="en-US" sz="3600" spc="36">
                <a:solidFill>
                  <a:srgbClr val="583A28"/>
                </a:solidFill>
                <a:latin typeface="Glacial Indifference"/>
                <a:ea typeface="Glacial Indifference"/>
                <a:cs typeface="Glacial Indifference"/>
                <a:sym typeface="Glacial Indifference"/>
              </a:rPr>
              <a:t>Yearly Profit:</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5" action="ppaction://hlinksldjump"/>
              </a:rPr>
              <a:t>Yearly Income for Drinks</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6" action="ppaction://hlinksldjump"/>
              </a:rPr>
              <a:t>Yearly Income for Pork Gyoza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7" action="ppaction://hlinksldjump"/>
              </a:rPr>
              <a:t>Yearly Income for Tofu Gyoza</a:t>
            </a:r>
          </a:p>
          <a:p>
            <a:pPr algn="l">
              <a:lnSpc>
                <a:spcPts val="3600"/>
              </a:lnSpc>
            </a:pPr>
          </a:p>
          <a:p>
            <a:pPr algn="l">
              <a:lnSpc>
                <a:spcPts val="3600"/>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7290635">
            <a:off x="-2580293" y="-3415003"/>
            <a:ext cx="6239748" cy="8513839"/>
          </a:xfrm>
          <a:custGeom>
            <a:avLst/>
            <a:gdLst/>
            <a:ahLst/>
            <a:cxnLst/>
            <a:rect r="r" b="b" t="t" l="l"/>
            <a:pathLst>
              <a:path h="8513839" w="6239748">
                <a:moveTo>
                  <a:pt x="0" y="0"/>
                </a:moveTo>
                <a:lnTo>
                  <a:pt x="6239748" y="0"/>
                </a:lnTo>
                <a:lnTo>
                  <a:pt x="6239748" y="8513839"/>
                </a:lnTo>
                <a:lnTo>
                  <a:pt x="0" y="851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74166" y="677864"/>
            <a:ext cx="10496228" cy="1320799"/>
          </a:xfrm>
          <a:prstGeom prst="rect">
            <a:avLst/>
          </a:prstGeom>
        </p:spPr>
        <p:txBody>
          <a:bodyPr anchor="t" rtlCol="false" tIns="0" lIns="0" bIns="0" rIns="0">
            <a:spAutoFit/>
          </a:bodyPr>
          <a:lstStyle/>
          <a:p>
            <a:pPr algn="ctr">
              <a:lnSpc>
                <a:spcPts val="9999"/>
              </a:lnSpc>
            </a:pPr>
            <a:r>
              <a:rPr lang="en-US" sz="9999">
                <a:solidFill>
                  <a:srgbClr val="583A28"/>
                </a:solidFill>
                <a:latin typeface="Abril Fatface"/>
                <a:ea typeface="Abril Fatface"/>
                <a:cs typeface="Abril Fatface"/>
                <a:sym typeface="Abril Fatface"/>
              </a:rPr>
              <a:t>start up costs</a:t>
            </a:r>
          </a:p>
        </p:txBody>
      </p:sp>
      <p:sp>
        <p:nvSpPr>
          <p:cNvPr name="TextBox 4" id="4"/>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5" id="5"/>
          <p:cNvSpPr txBox="true"/>
          <p:nvPr/>
        </p:nvSpPr>
        <p:spPr>
          <a:xfrm rot="0">
            <a:off x="1691360" y="4900610"/>
            <a:ext cx="15280618" cy="3057525"/>
          </a:xfrm>
          <a:prstGeom prst="rect">
            <a:avLst/>
          </a:prstGeom>
        </p:spPr>
        <p:txBody>
          <a:bodyPr anchor="t" rtlCol="false" tIns="0" lIns="0" bIns="0" rIns="0">
            <a:spAutoFit/>
          </a:bodyPr>
          <a:lstStyle/>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According to the website I bought gyoza from, the cost for each gyoza is $0.32 and if I were to sell </a:t>
            </a:r>
            <a:r>
              <a:rPr lang="en-US" b="true" sz="5000">
                <a:solidFill>
                  <a:srgbClr val="452A15"/>
                </a:solidFill>
                <a:latin typeface="Glacial Indifference Bold"/>
                <a:ea typeface="Glacial Indifference Bold"/>
                <a:cs typeface="Glacial Indifference Bold"/>
                <a:sym typeface="Glacial Indifference Bold"/>
              </a:rPr>
              <a:t>four</a:t>
            </a:r>
            <a:r>
              <a:rPr lang="en-US" sz="5000">
                <a:solidFill>
                  <a:srgbClr val="452A15"/>
                </a:solidFill>
                <a:latin typeface="Glacial Indifference"/>
                <a:ea typeface="Glacial Indifference"/>
                <a:cs typeface="Glacial Indifference"/>
                <a:sym typeface="Glacial Indifference"/>
              </a:rPr>
              <a:t> gyoza each time (costing me $1.49 with the box) I would get a profit margin of: </a:t>
            </a:r>
          </a:p>
        </p:txBody>
      </p:sp>
      <p:sp>
        <p:nvSpPr>
          <p:cNvPr name="TextBox 6" id="6"/>
          <p:cNvSpPr txBox="true"/>
          <p:nvPr/>
        </p:nvSpPr>
        <p:spPr>
          <a:xfrm rot="0">
            <a:off x="5799412" y="2065308"/>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5</a:t>
            </a:r>
          </a:p>
        </p:txBody>
      </p:sp>
      <p:sp>
        <p:nvSpPr>
          <p:cNvPr name="Freeform 7" id="7"/>
          <p:cNvSpPr/>
          <p:nvPr/>
        </p:nvSpPr>
        <p:spPr>
          <a:xfrm flipH="false" flipV="false" rot="0">
            <a:off x="13858947" y="-1057271"/>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91360" y="3093386"/>
            <a:ext cx="15280618" cy="1352550"/>
          </a:xfrm>
          <a:prstGeom prst="rect">
            <a:avLst/>
          </a:prstGeom>
        </p:spPr>
        <p:txBody>
          <a:bodyPr anchor="t" rtlCol="false" tIns="0" lIns="0" bIns="0" rIns="0">
            <a:spAutoFit/>
          </a:bodyPr>
          <a:lstStyle/>
          <a:p>
            <a:pPr algn="ctr">
              <a:lnSpc>
                <a:spcPts val="10680"/>
              </a:lnSpc>
              <a:spcBef>
                <a:spcPct val="0"/>
              </a:spcBef>
            </a:pPr>
            <a:r>
              <a:rPr lang="en-US" b="true" sz="8900">
                <a:solidFill>
                  <a:srgbClr val="452A15"/>
                </a:solidFill>
                <a:latin typeface="Glacial Indifference Bold"/>
                <a:ea typeface="Glacial Indifference Bold"/>
                <a:cs typeface="Glacial Indifference Bold"/>
                <a:sym typeface="Glacial Indifference Bold"/>
              </a:rPr>
              <a:t> cost: $5.85</a:t>
            </a:r>
          </a:p>
        </p:txBody>
      </p:sp>
      <p:sp>
        <p:nvSpPr>
          <p:cNvPr name="TextBox 9" id="9"/>
          <p:cNvSpPr txBox="true"/>
          <p:nvPr/>
        </p:nvSpPr>
        <p:spPr>
          <a:xfrm rot="0">
            <a:off x="1691360" y="7905750"/>
            <a:ext cx="15979118" cy="1352550"/>
          </a:xfrm>
          <a:prstGeom prst="rect">
            <a:avLst/>
          </a:prstGeom>
        </p:spPr>
        <p:txBody>
          <a:bodyPr anchor="t" rtlCol="false" tIns="0" lIns="0" bIns="0" rIns="0">
            <a:spAutoFit/>
          </a:bodyPr>
          <a:lstStyle/>
          <a:p>
            <a:pPr algn="ctr">
              <a:lnSpc>
                <a:spcPts val="10680"/>
              </a:lnSpc>
              <a:spcBef>
                <a:spcPct val="0"/>
              </a:spcBef>
            </a:pPr>
            <a:r>
              <a:rPr lang="en-US" b="true" sz="8900">
                <a:solidFill>
                  <a:srgbClr val="452A15"/>
                </a:solidFill>
                <a:latin typeface="Glacial Indifference Bold"/>
                <a:ea typeface="Glacial Indifference Bold"/>
                <a:cs typeface="Glacial Indifference Bold"/>
                <a:sym typeface="Glacial Indifference Bold"/>
              </a:rPr>
              <a:t>$4.36 profit for tofu gyoza</a:t>
            </a:r>
          </a:p>
        </p:txBody>
      </p:sp>
      <p:sp>
        <p:nvSpPr>
          <p:cNvPr name="TextBox 10" id="10"/>
          <p:cNvSpPr txBox="true"/>
          <p:nvPr/>
        </p:nvSpPr>
        <p:spPr>
          <a:xfrm rot="0">
            <a:off x="1951564" y="9686925"/>
            <a:ext cx="14615963" cy="495300"/>
          </a:xfrm>
          <a:prstGeom prst="rect">
            <a:avLst/>
          </a:prstGeom>
        </p:spPr>
        <p:txBody>
          <a:bodyPr anchor="t" rtlCol="false" tIns="0" lIns="0" bIns="0" rIns="0">
            <a:spAutoFit/>
          </a:bodyPr>
          <a:lstStyle/>
          <a:p>
            <a:pPr algn="ctr">
              <a:lnSpc>
                <a:spcPts val="3900"/>
              </a:lnSpc>
            </a:pPr>
            <a:r>
              <a:rPr lang="en-US" sz="3000" u="sng">
                <a:solidFill>
                  <a:srgbClr val="583A28"/>
                </a:solidFill>
                <a:latin typeface="League Spartan"/>
                <a:ea typeface="League Spartan"/>
                <a:cs typeface="League Spartan"/>
                <a:sym typeface="League Spartan"/>
                <a:hlinkClick r:id="rId6" tooltip="https://www.webstaurantstore.com/passport-cuisine-6-6-lb-pork-gyoza-dumplings-case/878PORKDMP6.html"/>
              </a:rPr>
              <a:t>Info from: Webrestauraunt Store: Chef One Vegetable and Tofu Gyoza</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7290635">
            <a:off x="-2580293" y="-3415003"/>
            <a:ext cx="6239748" cy="8513839"/>
          </a:xfrm>
          <a:custGeom>
            <a:avLst/>
            <a:gdLst/>
            <a:ahLst/>
            <a:cxnLst/>
            <a:rect r="r" b="b" t="t" l="l"/>
            <a:pathLst>
              <a:path h="8513839" w="6239748">
                <a:moveTo>
                  <a:pt x="0" y="0"/>
                </a:moveTo>
                <a:lnTo>
                  <a:pt x="6239748" y="0"/>
                </a:lnTo>
                <a:lnTo>
                  <a:pt x="6239748" y="8513839"/>
                </a:lnTo>
                <a:lnTo>
                  <a:pt x="0" y="851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74166" y="677864"/>
            <a:ext cx="10496228" cy="1320799"/>
          </a:xfrm>
          <a:prstGeom prst="rect">
            <a:avLst/>
          </a:prstGeom>
        </p:spPr>
        <p:txBody>
          <a:bodyPr anchor="t" rtlCol="false" tIns="0" lIns="0" bIns="0" rIns="0">
            <a:spAutoFit/>
          </a:bodyPr>
          <a:lstStyle/>
          <a:p>
            <a:pPr algn="ctr">
              <a:lnSpc>
                <a:spcPts val="9999"/>
              </a:lnSpc>
            </a:pPr>
            <a:r>
              <a:rPr lang="en-US" sz="9999">
                <a:solidFill>
                  <a:srgbClr val="583A28"/>
                </a:solidFill>
                <a:latin typeface="Abril Fatface"/>
                <a:ea typeface="Abril Fatface"/>
                <a:cs typeface="Abril Fatface"/>
                <a:sym typeface="Abril Fatface"/>
              </a:rPr>
              <a:t>yearly revenue</a:t>
            </a:r>
          </a:p>
        </p:txBody>
      </p:sp>
      <p:sp>
        <p:nvSpPr>
          <p:cNvPr name="TextBox 4" id="4"/>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5" id="5"/>
          <p:cNvSpPr txBox="true"/>
          <p:nvPr/>
        </p:nvSpPr>
        <p:spPr>
          <a:xfrm rot="0">
            <a:off x="1691360" y="4900610"/>
            <a:ext cx="15280618" cy="3057525"/>
          </a:xfrm>
          <a:prstGeom prst="rect">
            <a:avLst/>
          </a:prstGeom>
        </p:spPr>
        <p:txBody>
          <a:bodyPr anchor="t" rtlCol="false" tIns="0" lIns="0" bIns="0" rIns="0">
            <a:spAutoFit/>
          </a:bodyPr>
          <a:lstStyle/>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According to this estimation of sales for boba, tofu gyoza, and pork gyoza, we should be able to get the amount above after one year. We should be able to break even in:</a:t>
            </a:r>
          </a:p>
        </p:txBody>
      </p:sp>
      <p:sp>
        <p:nvSpPr>
          <p:cNvPr name="TextBox 6" id="6"/>
          <p:cNvSpPr txBox="true"/>
          <p:nvPr/>
        </p:nvSpPr>
        <p:spPr>
          <a:xfrm rot="0">
            <a:off x="5799412" y="2065308"/>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5</a:t>
            </a:r>
          </a:p>
        </p:txBody>
      </p:sp>
      <p:sp>
        <p:nvSpPr>
          <p:cNvPr name="Freeform 7" id="7"/>
          <p:cNvSpPr/>
          <p:nvPr/>
        </p:nvSpPr>
        <p:spPr>
          <a:xfrm flipH="false" flipV="false" rot="0">
            <a:off x="13858947" y="-1057271"/>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691360" y="3093386"/>
            <a:ext cx="15280618" cy="1352550"/>
          </a:xfrm>
          <a:prstGeom prst="rect">
            <a:avLst/>
          </a:prstGeom>
        </p:spPr>
        <p:txBody>
          <a:bodyPr anchor="t" rtlCol="false" tIns="0" lIns="0" bIns="0" rIns="0">
            <a:spAutoFit/>
          </a:bodyPr>
          <a:lstStyle/>
          <a:p>
            <a:pPr algn="ctr">
              <a:lnSpc>
                <a:spcPts val="10680"/>
              </a:lnSpc>
              <a:spcBef>
                <a:spcPct val="0"/>
              </a:spcBef>
            </a:pPr>
            <a:r>
              <a:rPr lang="en-US" b="true" sz="8900">
                <a:solidFill>
                  <a:srgbClr val="452A15"/>
                </a:solidFill>
                <a:latin typeface="Glacial Indifference Bold"/>
                <a:ea typeface="Glacial Indifference Bold"/>
                <a:cs typeface="Glacial Indifference Bold"/>
                <a:sym typeface="Glacial Indifference Bold"/>
              </a:rPr>
              <a:t> $288,036.20</a:t>
            </a:r>
          </a:p>
        </p:txBody>
      </p:sp>
      <p:sp>
        <p:nvSpPr>
          <p:cNvPr name="TextBox 9" id="9"/>
          <p:cNvSpPr txBox="true"/>
          <p:nvPr/>
        </p:nvSpPr>
        <p:spPr>
          <a:xfrm rot="0">
            <a:off x="1691360" y="7905750"/>
            <a:ext cx="15979118" cy="1352550"/>
          </a:xfrm>
          <a:prstGeom prst="rect">
            <a:avLst/>
          </a:prstGeom>
        </p:spPr>
        <p:txBody>
          <a:bodyPr anchor="t" rtlCol="false" tIns="0" lIns="0" bIns="0" rIns="0">
            <a:spAutoFit/>
          </a:bodyPr>
          <a:lstStyle/>
          <a:p>
            <a:pPr algn="ctr">
              <a:lnSpc>
                <a:spcPts val="10680"/>
              </a:lnSpc>
              <a:spcBef>
                <a:spcPct val="0"/>
              </a:spcBef>
            </a:pPr>
            <a:r>
              <a:rPr lang="en-US" b="true" sz="8900">
                <a:solidFill>
                  <a:srgbClr val="452A15"/>
                </a:solidFill>
                <a:latin typeface="Glacial Indifference Bold"/>
                <a:ea typeface="Glacial Indifference Bold"/>
                <a:cs typeface="Glacial Indifference Bold"/>
                <a:sym typeface="Glacial Indifference Bold"/>
              </a:rPr>
              <a:t>about one year!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7290635">
            <a:off x="-2580293" y="-3415003"/>
            <a:ext cx="6239748" cy="8513839"/>
          </a:xfrm>
          <a:custGeom>
            <a:avLst/>
            <a:gdLst/>
            <a:ahLst/>
            <a:cxnLst/>
            <a:rect r="r" b="b" t="t" l="l"/>
            <a:pathLst>
              <a:path h="8513839" w="6239748">
                <a:moveTo>
                  <a:pt x="0" y="0"/>
                </a:moveTo>
                <a:lnTo>
                  <a:pt x="6239748" y="0"/>
                </a:lnTo>
                <a:lnTo>
                  <a:pt x="6239748" y="8513839"/>
                </a:lnTo>
                <a:lnTo>
                  <a:pt x="0" y="851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95886" y="695325"/>
            <a:ext cx="10496228" cy="3079751"/>
          </a:xfrm>
          <a:prstGeom prst="rect">
            <a:avLst/>
          </a:prstGeom>
        </p:spPr>
        <p:txBody>
          <a:bodyPr anchor="t" rtlCol="false" tIns="0" lIns="0" bIns="0" rIns="0">
            <a:spAutoFit/>
          </a:bodyPr>
          <a:lstStyle/>
          <a:p>
            <a:pPr algn="ctr">
              <a:lnSpc>
                <a:spcPts val="8000"/>
              </a:lnSpc>
            </a:pPr>
            <a:r>
              <a:rPr lang="en-US" sz="8000">
                <a:solidFill>
                  <a:srgbClr val="583A28"/>
                </a:solidFill>
                <a:latin typeface="Abril Fatface"/>
                <a:ea typeface="Abril Fatface"/>
                <a:cs typeface="Abril Fatface"/>
                <a:sym typeface="Abril Fatface"/>
              </a:rPr>
              <a:t>how has this helped answer my buisiness question?</a:t>
            </a:r>
          </a:p>
        </p:txBody>
      </p:sp>
      <p:sp>
        <p:nvSpPr>
          <p:cNvPr name="TextBox 4" id="4"/>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5" id="5"/>
          <p:cNvSpPr txBox="true"/>
          <p:nvPr/>
        </p:nvSpPr>
        <p:spPr>
          <a:xfrm rot="0">
            <a:off x="1691360" y="4900610"/>
            <a:ext cx="15280618" cy="3057525"/>
          </a:xfrm>
          <a:prstGeom prst="rect">
            <a:avLst/>
          </a:prstGeom>
        </p:spPr>
        <p:txBody>
          <a:bodyPr anchor="t" rtlCol="false" tIns="0" lIns="0" bIns="0" rIns="0">
            <a:spAutoFit/>
          </a:bodyPr>
          <a:lstStyle/>
          <a:p>
            <a:pPr algn="ctr">
              <a:lnSpc>
                <a:spcPts val="6000"/>
              </a:lnSpc>
              <a:spcBef>
                <a:spcPct val="0"/>
              </a:spcBef>
            </a:pPr>
            <a:r>
              <a:rPr lang="en-US" sz="5000">
                <a:solidFill>
                  <a:srgbClr val="452A15"/>
                </a:solidFill>
                <a:latin typeface="Glacial Indifference"/>
                <a:ea typeface="Glacial Indifference"/>
                <a:cs typeface="Glacial Indifference"/>
                <a:sym typeface="Glacial Indifference"/>
              </a:rPr>
              <a:t>This has helped answer my buisiness decisions by helping me understand what is the best way to maximize the profit margins while minimizing additional expenses. </a:t>
            </a:r>
          </a:p>
        </p:txBody>
      </p:sp>
      <p:sp>
        <p:nvSpPr>
          <p:cNvPr name="TextBox 6" id="6"/>
          <p:cNvSpPr txBox="true"/>
          <p:nvPr/>
        </p:nvSpPr>
        <p:spPr>
          <a:xfrm rot="0">
            <a:off x="5799412" y="4098765"/>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5</a:t>
            </a:r>
          </a:p>
        </p:txBody>
      </p:sp>
      <p:sp>
        <p:nvSpPr>
          <p:cNvPr name="Freeform 7" id="7"/>
          <p:cNvSpPr/>
          <p:nvPr/>
        </p:nvSpPr>
        <p:spPr>
          <a:xfrm flipH="false" flipV="false" rot="0">
            <a:off x="13858947" y="-1057271"/>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733099" y="678447"/>
            <a:ext cx="16384887" cy="8830698"/>
            <a:chOff x="0" y="0"/>
            <a:chExt cx="2680843" cy="1444851"/>
          </a:xfrm>
        </p:grpSpPr>
        <p:sp>
          <p:nvSpPr>
            <p:cNvPr name="Freeform 10" id="10"/>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11" id="11"/>
          <p:cNvSpPr txBox="true"/>
          <p:nvPr/>
        </p:nvSpPr>
        <p:spPr>
          <a:xfrm rot="0">
            <a:off x="1321814" y="1611011"/>
            <a:ext cx="7388130" cy="1229350"/>
          </a:xfrm>
          <a:prstGeom prst="rect">
            <a:avLst/>
          </a:prstGeom>
        </p:spPr>
        <p:txBody>
          <a:bodyPr anchor="t" rtlCol="false" tIns="0" lIns="0" bIns="0" rIns="0">
            <a:spAutoFit/>
          </a:bodyPr>
          <a:lstStyle/>
          <a:p>
            <a:pPr algn="l">
              <a:lnSpc>
                <a:spcPts val="8508"/>
              </a:lnSpc>
            </a:pPr>
            <a:r>
              <a:rPr lang="en-US" sz="11344">
                <a:solidFill>
                  <a:srgbClr val="583A28"/>
                </a:solidFill>
                <a:latin typeface="Abril Fatface"/>
                <a:ea typeface="Abril Fatface"/>
                <a:cs typeface="Abril Fatface"/>
                <a:sym typeface="Abril Fatface"/>
              </a:rPr>
              <a:t>key tasks</a:t>
            </a:r>
          </a:p>
        </p:txBody>
      </p:sp>
      <p:sp>
        <p:nvSpPr>
          <p:cNvPr name="TextBox 12" id="12"/>
          <p:cNvSpPr txBox="true"/>
          <p:nvPr/>
        </p:nvSpPr>
        <p:spPr>
          <a:xfrm rot="0">
            <a:off x="1503015" y="4798126"/>
            <a:ext cx="4751642" cy="2867025"/>
          </a:xfrm>
          <a:prstGeom prst="rect">
            <a:avLst/>
          </a:prstGeom>
        </p:spPr>
        <p:txBody>
          <a:bodyPr anchor="t" rtlCol="false" tIns="0" lIns="0" bIns="0" rIns="0">
            <a:spAutoFit/>
          </a:bodyPr>
          <a:lstStyle/>
          <a:p>
            <a:pPr algn="ctr">
              <a:lnSpc>
                <a:spcPts val="5639"/>
              </a:lnSpc>
            </a:pPr>
            <a:r>
              <a:rPr lang="en-US" sz="4699">
                <a:solidFill>
                  <a:srgbClr val="6A4229"/>
                </a:solidFill>
                <a:latin typeface="Glacial Indifference"/>
                <a:ea typeface="Glacial Indifference"/>
                <a:cs typeface="Glacial Indifference"/>
                <a:sym typeface="Glacial Indifference"/>
              </a:rPr>
              <a:t>The data is aggregated on the Google Sheets.</a:t>
            </a:r>
          </a:p>
        </p:txBody>
      </p:sp>
      <p:sp>
        <p:nvSpPr>
          <p:cNvPr name="TextBox 13" id="13"/>
          <p:cNvSpPr txBox="true"/>
          <p:nvPr/>
        </p:nvSpPr>
        <p:spPr>
          <a:xfrm rot="0">
            <a:off x="1321814" y="3519108"/>
            <a:ext cx="5184247" cy="1178732"/>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AGGREGATE YOUR DATA</a:t>
            </a:r>
          </a:p>
        </p:txBody>
      </p:sp>
      <p:sp>
        <p:nvSpPr>
          <p:cNvPr name="AutoShape 14" id="14"/>
          <p:cNvSpPr/>
          <p:nvPr/>
        </p:nvSpPr>
        <p:spPr>
          <a:xfrm rot="-5400000">
            <a:off x="6566255" y="5067482"/>
            <a:ext cx="6292009" cy="0"/>
          </a:xfrm>
          <a:prstGeom prst="line">
            <a:avLst/>
          </a:prstGeom>
          <a:ln cap="flat" w="38100">
            <a:solidFill>
              <a:srgbClr val="FEFBF6"/>
            </a:solidFill>
            <a:prstDash val="solid"/>
            <a:headEnd type="none" len="sm" w="sm"/>
            <a:tailEnd type="none" len="sm" w="sm"/>
          </a:ln>
        </p:spPr>
      </p:sp>
      <p:sp>
        <p:nvSpPr>
          <p:cNvPr name="TextBox 15" id="15"/>
          <p:cNvSpPr txBox="true"/>
          <p:nvPr/>
        </p:nvSpPr>
        <p:spPr>
          <a:xfrm rot="0">
            <a:off x="6903834" y="3798962"/>
            <a:ext cx="5184247" cy="619024"/>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TRENDS</a:t>
            </a:r>
          </a:p>
        </p:txBody>
      </p:sp>
      <p:sp>
        <p:nvSpPr>
          <p:cNvPr name="TextBox 16" id="16"/>
          <p:cNvSpPr txBox="true"/>
          <p:nvPr/>
        </p:nvSpPr>
        <p:spPr>
          <a:xfrm rot="0">
            <a:off x="7120137" y="5133975"/>
            <a:ext cx="4751642" cy="2867025"/>
          </a:xfrm>
          <a:prstGeom prst="rect">
            <a:avLst/>
          </a:prstGeom>
        </p:spPr>
        <p:txBody>
          <a:bodyPr anchor="t" rtlCol="false" tIns="0" lIns="0" bIns="0" rIns="0">
            <a:spAutoFit/>
          </a:bodyPr>
          <a:lstStyle/>
          <a:p>
            <a:pPr algn="ctr">
              <a:lnSpc>
                <a:spcPts val="5639"/>
              </a:lnSpc>
            </a:pPr>
            <a:r>
              <a:rPr lang="en-US" sz="4699">
                <a:solidFill>
                  <a:srgbClr val="6A4229"/>
                </a:solidFill>
                <a:latin typeface="Glacial Indifference"/>
                <a:ea typeface="Glacial Indifference"/>
                <a:cs typeface="Glacial Indifference"/>
                <a:sym typeface="Glacial Indifference"/>
              </a:rPr>
              <a:t>Overall, the trends are that the data is generally narrow. </a:t>
            </a:r>
          </a:p>
        </p:txBody>
      </p:sp>
      <p:sp>
        <p:nvSpPr>
          <p:cNvPr name="TextBox 17" id="17"/>
          <p:cNvSpPr txBox="true"/>
          <p:nvPr/>
        </p:nvSpPr>
        <p:spPr>
          <a:xfrm rot="0">
            <a:off x="12088081" y="3814211"/>
            <a:ext cx="4967945" cy="579001"/>
          </a:xfrm>
          <a:prstGeom prst="rect">
            <a:avLst/>
          </a:prstGeom>
        </p:spPr>
        <p:txBody>
          <a:bodyPr anchor="t" rtlCol="false" tIns="0" lIns="0" bIns="0" rIns="0">
            <a:spAutoFit/>
          </a:bodyPr>
          <a:lstStyle/>
          <a:p>
            <a:pPr algn="ctr">
              <a:lnSpc>
                <a:spcPts val="4162"/>
              </a:lnSpc>
            </a:pPr>
            <a:r>
              <a:rPr lang="en-US" sz="4955" spc="29">
                <a:solidFill>
                  <a:srgbClr val="583A28"/>
                </a:solidFill>
                <a:latin typeface="Abril Fatface"/>
                <a:ea typeface="Abril Fatface"/>
                <a:cs typeface="Abril Fatface"/>
                <a:sym typeface="Abril Fatface"/>
              </a:rPr>
              <a:t>RELATIONSHIP</a:t>
            </a:r>
          </a:p>
        </p:txBody>
      </p:sp>
      <p:sp>
        <p:nvSpPr>
          <p:cNvPr name="TextBox 18" id="18"/>
          <p:cNvSpPr txBox="true"/>
          <p:nvPr/>
        </p:nvSpPr>
        <p:spPr>
          <a:xfrm rot="0">
            <a:off x="12304383" y="5195566"/>
            <a:ext cx="4751642" cy="1438275"/>
          </a:xfrm>
          <a:prstGeom prst="rect">
            <a:avLst/>
          </a:prstGeom>
        </p:spPr>
        <p:txBody>
          <a:bodyPr anchor="t" rtlCol="false" tIns="0" lIns="0" bIns="0" rIns="0">
            <a:spAutoFit/>
          </a:bodyPr>
          <a:lstStyle/>
          <a:p>
            <a:pPr algn="ctr">
              <a:lnSpc>
                <a:spcPts val="5639"/>
              </a:lnSpc>
            </a:pPr>
            <a:r>
              <a:rPr lang="en-US" sz="4699">
                <a:solidFill>
                  <a:srgbClr val="6A4229"/>
                </a:solidFill>
                <a:latin typeface="Glacial Indifference"/>
                <a:ea typeface="Glacial Indifference"/>
                <a:cs typeface="Glacial Indifference"/>
                <a:sym typeface="Glacial Indifference"/>
              </a:rPr>
              <a:t>My data is public on </a:t>
            </a:r>
            <a:r>
              <a:rPr lang="en-US" sz="4699" b="true">
                <a:solidFill>
                  <a:srgbClr val="6A4229"/>
                </a:solidFill>
                <a:latin typeface="Glacial Indifference Bold"/>
                <a:ea typeface="Glacial Indifference Bold"/>
                <a:cs typeface="Glacial Indifference Bold"/>
                <a:sym typeface="Glacial Indifference Bold"/>
              </a:rPr>
              <a:t>Yelp.</a:t>
            </a:r>
          </a:p>
        </p:txBody>
      </p:sp>
      <p:sp>
        <p:nvSpPr>
          <p:cNvPr name="AutoShape 19" id="19"/>
          <p:cNvSpPr/>
          <p:nvPr/>
        </p:nvSpPr>
        <p:spPr>
          <a:xfrm flipV="true">
            <a:off x="6702118" y="2559477"/>
            <a:ext cx="0" cy="6089223"/>
          </a:xfrm>
          <a:prstGeom prst="line">
            <a:avLst/>
          </a:prstGeom>
          <a:ln cap="flat" w="38100">
            <a:solidFill>
              <a:srgbClr val="6A4229"/>
            </a:solidFill>
            <a:prstDash val="solid"/>
            <a:headEnd type="none" len="sm" w="sm"/>
            <a:tailEnd type="none" len="sm" w="sm"/>
          </a:ln>
        </p:spPr>
      </p:sp>
      <p:sp>
        <p:nvSpPr>
          <p:cNvPr name="AutoShape 20" id="20"/>
          <p:cNvSpPr/>
          <p:nvPr/>
        </p:nvSpPr>
        <p:spPr>
          <a:xfrm flipV="true">
            <a:off x="12069031" y="2559477"/>
            <a:ext cx="0" cy="6089223"/>
          </a:xfrm>
          <a:prstGeom prst="line">
            <a:avLst/>
          </a:prstGeom>
          <a:ln cap="flat" w="38100">
            <a:solidFill>
              <a:srgbClr val="6A4229"/>
            </a:solidFill>
            <a:prstDash val="solid"/>
            <a:headEnd type="none" len="sm" w="sm"/>
            <a:tailEnd type="none" len="sm" w="sm"/>
          </a:ln>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1068575" y="2176322"/>
            <a:ext cx="16384887" cy="5934355"/>
            <a:chOff x="0" y="0"/>
            <a:chExt cx="2680843" cy="970960"/>
          </a:xfrm>
        </p:grpSpPr>
        <p:sp>
          <p:nvSpPr>
            <p:cNvPr name="Freeform 10" id="10"/>
            <p:cNvSpPr/>
            <p:nvPr/>
          </p:nvSpPr>
          <p:spPr>
            <a:xfrm flipH="false" flipV="false" rot="0">
              <a:off x="0" y="0"/>
              <a:ext cx="2680843" cy="970960"/>
            </a:xfrm>
            <a:custGeom>
              <a:avLst/>
              <a:gdLst/>
              <a:ahLst/>
              <a:cxnLst/>
              <a:rect r="r" b="b" t="t" l="l"/>
              <a:pathLst>
                <a:path h="970960" w="2680843">
                  <a:moveTo>
                    <a:pt x="0" y="0"/>
                  </a:moveTo>
                  <a:lnTo>
                    <a:pt x="2680843" y="0"/>
                  </a:lnTo>
                  <a:lnTo>
                    <a:pt x="2680843" y="970960"/>
                  </a:lnTo>
                  <a:lnTo>
                    <a:pt x="0" y="970960"/>
                  </a:lnTo>
                  <a:close/>
                </a:path>
              </a:pathLst>
            </a:custGeom>
            <a:solidFill>
              <a:srgbClr val="FFFFFF"/>
            </a:solidFill>
          </p:spPr>
        </p:sp>
      </p:grpSp>
      <p:sp>
        <p:nvSpPr>
          <p:cNvPr name="TextBox 11" id="11"/>
          <p:cNvSpPr txBox="true"/>
          <p:nvPr/>
        </p:nvSpPr>
        <p:spPr>
          <a:xfrm rot="0">
            <a:off x="4453999" y="4391106"/>
            <a:ext cx="9679275" cy="2595215"/>
          </a:xfrm>
          <a:prstGeom prst="rect">
            <a:avLst/>
          </a:prstGeom>
        </p:spPr>
        <p:txBody>
          <a:bodyPr anchor="t" rtlCol="false" tIns="0" lIns="0" bIns="0" rIns="0">
            <a:spAutoFit/>
          </a:bodyPr>
          <a:lstStyle/>
          <a:p>
            <a:pPr algn="ctr">
              <a:lnSpc>
                <a:spcPts val="9557"/>
              </a:lnSpc>
            </a:pPr>
            <a:r>
              <a:rPr lang="en-US" sz="12743">
                <a:solidFill>
                  <a:srgbClr val="583A28"/>
                </a:solidFill>
                <a:latin typeface="Abril Fatface"/>
                <a:ea typeface="Abril Fatface"/>
                <a:cs typeface="Abril Fatface"/>
                <a:sym typeface="Abril Fatface"/>
              </a:rPr>
              <a:t>Step 5: Share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4384045">
            <a:off x="12339070" y="-3530494"/>
            <a:ext cx="6223318" cy="8491422"/>
          </a:xfrm>
          <a:custGeom>
            <a:avLst/>
            <a:gdLst/>
            <a:ahLst/>
            <a:cxnLst/>
            <a:rect r="r" b="b" t="t" l="l"/>
            <a:pathLst>
              <a:path h="8491422" w="6223318">
                <a:moveTo>
                  <a:pt x="0" y="0"/>
                </a:moveTo>
                <a:lnTo>
                  <a:pt x="6223319" y="0"/>
                </a:lnTo>
                <a:lnTo>
                  <a:pt x="6223319" y="8491422"/>
                </a:lnTo>
                <a:lnTo>
                  <a:pt x="0" y="8491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4" id="14"/>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450116" y="3363328"/>
            <a:ext cx="13387768" cy="1780172"/>
          </a:xfrm>
          <a:prstGeom prst="rect">
            <a:avLst/>
          </a:prstGeom>
        </p:spPr>
        <p:txBody>
          <a:bodyPr anchor="t" rtlCol="false" tIns="0" lIns="0" bIns="0" rIns="0">
            <a:spAutoFit/>
          </a:bodyPr>
          <a:lstStyle/>
          <a:p>
            <a:pPr algn="ctr">
              <a:lnSpc>
                <a:spcPts val="13306"/>
              </a:lnSpc>
            </a:pPr>
            <a:r>
              <a:rPr lang="en-US" sz="13306">
                <a:solidFill>
                  <a:srgbClr val="583A28"/>
                </a:solidFill>
                <a:latin typeface="Abril Fatface"/>
                <a:ea typeface="Abril Fatface"/>
                <a:cs typeface="Abril Fatface"/>
                <a:sym typeface="Abril Fatface"/>
              </a:rPr>
              <a:t>Evidence</a:t>
            </a:r>
          </a:p>
        </p:txBody>
      </p:sp>
      <p:sp>
        <p:nvSpPr>
          <p:cNvPr name="TextBox 16" id="16"/>
          <p:cNvSpPr txBox="true"/>
          <p:nvPr/>
        </p:nvSpPr>
        <p:spPr>
          <a:xfrm rot="0">
            <a:off x="3948896" y="4890366"/>
            <a:ext cx="10390209" cy="2306211"/>
          </a:xfrm>
          <a:prstGeom prst="rect">
            <a:avLst/>
          </a:prstGeom>
        </p:spPr>
        <p:txBody>
          <a:bodyPr anchor="t" rtlCol="false" tIns="0" lIns="0" bIns="0" rIns="0">
            <a:spAutoFit/>
          </a:bodyPr>
          <a:lstStyle/>
          <a:p>
            <a:pPr algn="ctr">
              <a:lnSpc>
                <a:spcPts val="17329"/>
              </a:lnSpc>
            </a:pPr>
            <a:r>
              <a:rPr lang="en-US" sz="17329">
                <a:solidFill>
                  <a:srgbClr val="583A28"/>
                </a:solidFill>
                <a:latin typeface="Abril Fatface"/>
                <a:ea typeface="Abril Fatface"/>
                <a:cs typeface="Abril Fatface"/>
                <a:sym typeface="Abril Fatface"/>
              </a:rPr>
              <a:t>One</a:t>
            </a:r>
          </a:p>
        </p:txBody>
      </p:sp>
      <p:sp>
        <p:nvSpPr>
          <p:cNvPr name="TextBox 17" id="17"/>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18" id="18"/>
          <p:cNvSpPr txBox="true"/>
          <p:nvPr/>
        </p:nvSpPr>
        <p:spPr>
          <a:xfrm rot="0">
            <a:off x="1503691" y="7010400"/>
            <a:ext cx="15280618" cy="2247900"/>
          </a:xfrm>
          <a:prstGeom prst="rect">
            <a:avLst/>
          </a:prstGeom>
        </p:spPr>
        <p:txBody>
          <a:bodyPr anchor="t" rtlCol="false" tIns="0" lIns="0" bIns="0" rIns="0">
            <a:spAutoFit/>
          </a:bodyPr>
          <a:lstStyle/>
          <a:p>
            <a:pPr algn="ctr">
              <a:lnSpc>
                <a:spcPts val="8852"/>
              </a:lnSpc>
              <a:spcBef>
                <a:spcPct val="0"/>
              </a:spcBef>
            </a:pPr>
            <a:r>
              <a:rPr lang="en-US" sz="7376">
                <a:solidFill>
                  <a:srgbClr val="452A15"/>
                </a:solidFill>
                <a:latin typeface="Glacial Indifference"/>
                <a:ea typeface="Glacial Indifference"/>
                <a:cs typeface="Glacial Indifference"/>
                <a:sym typeface="Glacial Indifference"/>
              </a:rPr>
              <a:t>Display charts of your city’s demographics.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0884" y="4044995"/>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demographics</a:t>
            </a:r>
          </a:p>
        </p:txBody>
      </p:sp>
      <p:sp>
        <p:nvSpPr>
          <p:cNvPr name="TextBox 4" id="4"/>
          <p:cNvSpPr txBox="true"/>
          <p:nvPr/>
        </p:nvSpPr>
        <p:spPr>
          <a:xfrm rot="0">
            <a:off x="1390884" y="4933955"/>
            <a:ext cx="7064513"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in Orange</a:t>
            </a:r>
          </a:p>
        </p:txBody>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6" id="16"/>
          <p:cNvSpPr/>
          <p:nvPr/>
        </p:nvSpPr>
        <p:spPr>
          <a:xfrm flipH="false" flipV="false" rot="0">
            <a:off x="11031106" y="584806"/>
            <a:ext cx="5600924" cy="5600924"/>
          </a:xfrm>
          <a:custGeom>
            <a:avLst/>
            <a:gdLst/>
            <a:ahLst/>
            <a:cxnLst/>
            <a:rect r="r" b="b" t="t" l="l"/>
            <a:pathLst>
              <a:path h="5600924" w="5600924">
                <a:moveTo>
                  <a:pt x="0" y="0"/>
                </a:moveTo>
                <a:lnTo>
                  <a:pt x="5600924" y="0"/>
                </a:lnTo>
                <a:lnTo>
                  <a:pt x="5600924" y="5600924"/>
                </a:lnTo>
                <a:lnTo>
                  <a:pt x="0" y="5600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true" flipV="false" rot="7087448">
            <a:off x="14376621" y="5709991"/>
            <a:ext cx="3206751" cy="3206751"/>
          </a:xfrm>
          <a:custGeom>
            <a:avLst/>
            <a:gdLst/>
            <a:ahLst/>
            <a:cxnLst/>
            <a:rect r="r" b="b" t="t" l="l"/>
            <a:pathLst>
              <a:path h="3206751" w="3206751">
                <a:moveTo>
                  <a:pt x="3206751" y="0"/>
                </a:moveTo>
                <a:lnTo>
                  <a:pt x="0" y="0"/>
                </a:lnTo>
                <a:lnTo>
                  <a:pt x="0" y="3206751"/>
                </a:lnTo>
                <a:lnTo>
                  <a:pt x="3206751" y="3206751"/>
                </a:lnTo>
                <a:lnTo>
                  <a:pt x="320675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7045768">
            <a:off x="11416221" y="5601777"/>
            <a:ext cx="3320154" cy="3320154"/>
          </a:xfrm>
          <a:custGeom>
            <a:avLst/>
            <a:gdLst/>
            <a:ahLst/>
            <a:cxnLst/>
            <a:rect r="r" b="b" t="t" l="l"/>
            <a:pathLst>
              <a:path h="3320154" w="3320154">
                <a:moveTo>
                  <a:pt x="0" y="0"/>
                </a:moveTo>
                <a:lnTo>
                  <a:pt x="3320155" y="0"/>
                </a:lnTo>
                <a:lnTo>
                  <a:pt x="3320155" y="3320154"/>
                </a:lnTo>
                <a:lnTo>
                  <a:pt x="0" y="33201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11416221" y="1570657"/>
            <a:ext cx="4964565" cy="1530978"/>
          </a:xfrm>
          <a:prstGeom prst="rect">
            <a:avLst/>
          </a:prstGeom>
        </p:spPr>
        <p:txBody>
          <a:bodyPr anchor="t" rtlCol="false" tIns="0" lIns="0" bIns="0" rIns="0">
            <a:spAutoFit/>
          </a:bodyPr>
          <a:lstStyle/>
          <a:p>
            <a:pPr algn="ctr">
              <a:lnSpc>
                <a:spcPts val="6110"/>
              </a:lnSpc>
            </a:pPr>
            <a:r>
              <a:rPr lang="en-US" sz="4700">
                <a:solidFill>
                  <a:srgbClr val="583A28"/>
                </a:solidFill>
                <a:latin typeface="League Spartan"/>
                <a:ea typeface="League Spartan"/>
                <a:cs typeface="League Spartan"/>
                <a:sym typeface="League Spartan"/>
              </a:rPr>
              <a:t>Population: 139,911</a:t>
            </a:r>
          </a:p>
        </p:txBody>
      </p:sp>
      <p:sp>
        <p:nvSpPr>
          <p:cNvPr name="TextBox 20" id="20"/>
          <p:cNvSpPr txBox="true"/>
          <p:nvPr/>
        </p:nvSpPr>
        <p:spPr>
          <a:xfrm rot="0">
            <a:off x="11416221" y="3481799"/>
            <a:ext cx="4964565" cy="1065412"/>
          </a:xfrm>
          <a:prstGeom prst="rect">
            <a:avLst/>
          </a:prstGeom>
        </p:spPr>
        <p:txBody>
          <a:bodyPr anchor="t" rtlCol="false" tIns="0" lIns="0" bIns="0" rIns="0">
            <a:spAutoFit/>
          </a:bodyPr>
          <a:lstStyle/>
          <a:p>
            <a:pPr algn="ctr">
              <a:lnSpc>
                <a:spcPts val="4276"/>
              </a:lnSpc>
            </a:pPr>
            <a:r>
              <a:rPr lang="en-US" sz="3054">
                <a:solidFill>
                  <a:srgbClr val="583A28"/>
                </a:solidFill>
                <a:latin typeface="Glacial Indifference"/>
                <a:ea typeface="Glacial Indifference"/>
                <a:cs typeface="Glacial Indifference"/>
                <a:sym typeface="Glacial Indifference"/>
              </a:rPr>
              <a:t>Median Age: </a:t>
            </a:r>
            <a:r>
              <a:rPr lang="en-US" b="true" sz="3054">
                <a:solidFill>
                  <a:srgbClr val="583A28"/>
                </a:solidFill>
                <a:latin typeface="Glacial Indifference Bold"/>
                <a:ea typeface="Glacial Indifference Bold"/>
                <a:cs typeface="Glacial Indifference Bold"/>
                <a:sym typeface="Glacial Indifference Bold"/>
              </a:rPr>
              <a:t>36.9 Years Old)</a:t>
            </a:r>
          </a:p>
        </p:txBody>
      </p:sp>
      <p:sp>
        <p:nvSpPr>
          <p:cNvPr name="TextBox 21" id="21"/>
          <p:cNvSpPr txBox="true"/>
          <p:nvPr/>
        </p:nvSpPr>
        <p:spPr>
          <a:xfrm rot="0">
            <a:off x="14771677" y="6394733"/>
            <a:ext cx="2348434" cy="529690"/>
          </a:xfrm>
          <a:prstGeom prst="rect">
            <a:avLst/>
          </a:prstGeom>
        </p:spPr>
        <p:txBody>
          <a:bodyPr anchor="t" rtlCol="false" tIns="0" lIns="0" bIns="0" rIns="0">
            <a:spAutoFit/>
          </a:bodyPr>
          <a:lstStyle/>
          <a:p>
            <a:pPr algn="ctr">
              <a:lnSpc>
                <a:spcPts val="4279"/>
              </a:lnSpc>
            </a:pPr>
            <a:r>
              <a:rPr lang="en-US" sz="3292">
                <a:solidFill>
                  <a:srgbClr val="583A28"/>
                </a:solidFill>
                <a:latin typeface="League Spartan"/>
                <a:ea typeface="League Spartan"/>
                <a:cs typeface="League Spartan"/>
                <a:sym typeface="League Spartan"/>
              </a:rPr>
              <a:t>$96,605</a:t>
            </a:r>
          </a:p>
        </p:txBody>
      </p:sp>
      <p:sp>
        <p:nvSpPr>
          <p:cNvPr name="TextBox 22" id="22"/>
          <p:cNvSpPr txBox="true"/>
          <p:nvPr/>
        </p:nvSpPr>
        <p:spPr>
          <a:xfrm rot="0">
            <a:off x="14910866" y="7007541"/>
            <a:ext cx="2348434" cy="705874"/>
          </a:xfrm>
          <a:prstGeom prst="rect">
            <a:avLst/>
          </a:prstGeom>
        </p:spPr>
        <p:txBody>
          <a:bodyPr anchor="t" rtlCol="false" tIns="0" lIns="0" bIns="0" rIns="0">
            <a:spAutoFit/>
          </a:bodyPr>
          <a:lstStyle/>
          <a:p>
            <a:pPr algn="ctr">
              <a:lnSpc>
                <a:spcPts val="2820"/>
              </a:lnSpc>
            </a:pPr>
            <a:r>
              <a:rPr lang="en-US" sz="2169">
                <a:solidFill>
                  <a:srgbClr val="583A28"/>
                </a:solidFill>
                <a:latin typeface="Glacial Indifference"/>
                <a:ea typeface="Glacial Indifference"/>
                <a:cs typeface="Glacial Indifference"/>
                <a:sym typeface="Glacial Indifference"/>
              </a:rPr>
              <a:t>Median Household Income in </a:t>
            </a:r>
            <a:r>
              <a:rPr lang="en-US" b="true" sz="2169">
                <a:solidFill>
                  <a:srgbClr val="583A28"/>
                </a:solidFill>
                <a:latin typeface="Glacial Indifference Bold"/>
                <a:ea typeface="Glacial Indifference Bold"/>
                <a:cs typeface="Glacial Indifference Bold"/>
                <a:sym typeface="Glacial Indifference Bold"/>
              </a:rPr>
              <a:t>2023</a:t>
            </a:r>
          </a:p>
        </p:txBody>
      </p:sp>
      <p:sp>
        <p:nvSpPr>
          <p:cNvPr name="TextBox 23" id="23"/>
          <p:cNvSpPr txBox="true"/>
          <p:nvPr/>
        </p:nvSpPr>
        <p:spPr>
          <a:xfrm rot="0">
            <a:off x="11885745" y="6394733"/>
            <a:ext cx="2381106" cy="529690"/>
          </a:xfrm>
          <a:prstGeom prst="rect">
            <a:avLst/>
          </a:prstGeom>
        </p:spPr>
        <p:txBody>
          <a:bodyPr anchor="t" rtlCol="false" tIns="0" lIns="0" bIns="0" rIns="0">
            <a:spAutoFit/>
          </a:bodyPr>
          <a:lstStyle/>
          <a:p>
            <a:pPr algn="ctr">
              <a:lnSpc>
                <a:spcPts val="4279"/>
              </a:lnSpc>
            </a:pPr>
            <a:r>
              <a:rPr lang="en-US" sz="3292">
                <a:solidFill>
                  <a:srgbClr val="FFFFFF"/>
                </a:solidFill>
                <a:latin typeface="League Spartan"/>
                <a:ea typeface="League Spartan"/>
                <a:cs typeface="League Spartan"/>
                <a:sym typeface="League Spartan"/>
              </a:rPr>
              <a:t>38.9</a:t>
            </a:r>
          </a:p>
        </p:txBody>
      </p:sp>
      <p:sp>
        <p:nvSpPr>
          <p:cNvPr name="TextBox 24" id="24"/>
          <p:cNvSpPr txBox="true"/>
          <p:nvPr/>
        </p:nvSpPr>
        <p:spPr>
          <a:xfrm rot="0">
            <a:off x="11885745" y="7007541"/>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a:t>
            </a:r>
            <a:r>
              <a:rPr lang="en-US" b="true" sz="2169">
                <a:solidFill>
                  <a:srgbClr val="FFFFFF"/>
                </a:solidFill>
                <a:latin typeface="Glacial Indifference Bold"/>
                <a:ea typeface="Glacial Indifference Bold"/>
                <a:cs typeface="Glacial Indifference Bold"/>
                <a:sym typeface="Glacial Indifference Bold"/>
              </a:rPr>
              <a:t>bachelor’s degree </a:t>
            </a:r>
            <a:r>
              <a:rPr lang="en-US" sz="2169">
                <a:solidFill>
                  <a:srgbClr val="FFFFFF"/>
                </a:solidFill>
                <a:latin typeface="Glacial Indifference"/>
                <a:ea typeface="Glacial Indifference"/>
                <a:cs typeface="Glacial Indifference"/>
                <a:sym typeface="Glacial Indifference"/>
              </a:rPr>
              <a:t>or </a:t>
            </a:r>
            <a:r>
              <a:rPr lang="en-US" b="true" sz="2169">
                <a:solidFill>
                  <a:srgbClr val="FFFFFF"/>
                </a:solidFill>
                <a:latin typeface="Glacial Indifference Bold"/>
                <a:ea typeface="Glacial Indifference Bold"/>
                <a:cs typeface="Glacial Indifference Bold"/>
                <a:sym typeface="Glacial Indifference Bold"/>
              </a:rPr>
              <a:t>higher</a:t>
            </a:r>
          </a:p>
        </p:txBody>
      </p:sp>
      <p:sp>
        <p:nvSpPr>
          <p:cNvPr name="Freeform 25" id="25"/>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5110080">
            <a:off x="9085110" y="4150654"/>
            <a:ext cx="3196612" cy="3196612"/>
          </a:xfrm>
          <a:custGeom>
            <a:avLst/>
            <a:gdLst/>
            <a:ahLst/>
            <a:cxnLst/>
            <a:rect r="r" b="b" t="t" l="l"/>
            <a:pathLst>
              <a:path h="3196612" w="3196612">
                <a:moveTo>
                  <a:pt x="0" y="0"/>
                </a:moveTo>
                <a:lnTo>
                  <a:pt x="3196612" y="0"/>
                </a:lnTo>
                <a:lnTo>
                  <a:pt x="3196612" y="3196612"/>
                </a:lnTo>
                <a:lnTo>
                  <a:pt x="0" y="31966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7" id="27"/>
          <p:cNvSpPr txBox="true"/>
          <p:nvPr/>
        </p:nvSpPr>
        <p:spPr>
          <a:xfrm rot="0">
            <a:off x="9504639" y="4934665"/>
            <a:ext cx="2381106" cy="1072615"/>
          </a:xfrm>
          <a:prstGeom prst="rect">
            <a:avLst/>
          </a:prstGeom>
        </p:spPr>
        <p:txBody>
          <a:bodyPr anchor="t" rtlCol="false" tIns="0" lIns="0" bIns="0" rIns="0">
            <a:spAutoFit/>
          </a:bodyPr>
          <a:lstStyle/>
          <a:p>
            <a:pPr algn="ctr">
              <a:lnSpc>
                <a:spcPts val="4279"/>
              </a:lnSpc>
            </a:pPr>
            <a:r>
              <a:rPr lang="en-US" sz="3292">
                <a:solidFill>
                  <a:srgbClr val="FFFFFF"/>
                </a:solidFill>
                <a:latin typeface="League Spartan"/>
                <a:ea typeface="League Spartan"/>
                <a:cs typeface="League Spartan"/>
                <a:sym typeface="League Spartan"/>
              </a:rPr>
              <a:t>9.15% decrease</a:t>
            </a:r>
          </a:p>
        </p:txBody>
      </p:sp>
      <p:sp>
        <p:nvSpPr>
          <p:cNvPr name="TextBox 28" id="28"/>
          <p:cNvSpPr txBox="true"/>
          <p:nvPr/>
        </p:nvSpPr>
        <p:spPr>
          <a:xfrm rot="0">
            <a:off x="9504639" y="6056084"/>
            <a:ext cx="2381106" cy="797314"/>
          </a:xfrm>
          <a:prstGeom prst="rect">
            <a:avLst/>
          </a:prstGeom>
        </p:spPr>
        <p:txBody>
          <a:bodyPr anchor="t" rtlCol="false" tIns="0" lIns="0" bIns="0" rIns="0">
            <a:spAutoFit/>
          </a:bodyPr>
          <a:lstStyle/>
          <a:p>
            <a:pPr algn="ctr">
              <a:lnSpc>
                <a:spcPts val="3210"/>
              </a:lnSpc>
            </a:pPr>
            <a:r>
              <a:rPr lang="en-US" sz="2469">
                <a:solidFill>
                  <a:srgbClr val="FFFFFF"/>
                </a:solidFill>
                <a:latin typeface="Glacial Indifference"/>
                <a:ea typeface="Glacial Indifference"/>
                <a:cs typeface="Glacial Indifference"/>
                <a:sym typeface="Glacial Indifference"/>
              </a:rPr>
              <a:t>in people living in </a:t>
            </a:r>
            <a:r>
              <a:rPr lang="en-US" b="true" sz="2469">
                <a:solidFill>
                  <a:srgbClr val="FFFFFF"/>
                </a:solidFill>
                <a:latin typeface="Glacial Indifference Bold"/>
                <a:ea typeface="Glacial Indifference Bold"/>
                <a:cs typeface="Glacial Indifference Bold"/>
                <a:sym typeface="Glacial Indifference Bold"/>
              </a:rPr>
              <a:t>poverty</a:t>
            </a:r>
          </a:p>
        </p:txBody>
      </p:sp>
      <p:sp>
        <p:nvSpPr>
          <p:cNvPr name="TextBox 29" id="29"/>
          <p:cNvSpPr txBox="true"/>
          <p:nvPr/>
        </p:nvSpPr>
        <p:spPr>
          <a:xfrm rot="0">
            <a:off x="203405" y="6388279"/>
            <a:ext cx="9439471"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2, Evidence 1</a:t>
            </a:r>
          </a:p>
        </p:txBody>
      </p:sp>
      <p:sp>
        <p:nvSpPr>
          <p:cNvPr name="TextBox 30" id="30"/>
          <p:cNvSpPr txBox="true"/>
          <p:nvPr/>
        </p:nvSpPr>
        <p:spPr>
          <a:xfrm rot="0">
            <a:off x="7292248" y="9275515"/>
            <a:ext cx="8247947" cy="495300"/>
          </a:xfrm>
          <a:prstGeom prst="rect">
            <a:avLst/>
          </a:prstGeom>
        </p:spPr>
        <p:txBody>
          <a:bodyPr anchor="t" rtlCol="false" tIns="0" lIns="0" bIns="0" rIns="0">
            <a:spAutoFit/>
          </a:bodyPr>
          <a:lstStyle/>
          <a:p>
            <a:pPr algn="ctr">
              <a:lnSpc>
                <a:spcPts val="3900"/>
              </a:lnSpc>
            </a:pPr>
            <a:r>
              <a:rPr lang="en-US" sz="3000">
                <a:solidFill>
                  <a:srgbClr val="583A28"/>
                </a:solidFill>
                <a:latin typeface="League Spartan"/>
                <a:ea typeface="League Spartan"/>
                <a:cs typeface="League Spartan"/>
                <a:sym typeface="League Spartan"/>
              </a:rPr>
              <a:t>Info from: </a:t>
            </a:r>
            <a:r>
              <a:rPr lang="en-US" sz="3000" u="sng">
                <a:solidFill>
                  <a:srgbClr val="583A28"/>
                </a:solidFill>
                <a:latin typeface="League Spartan"/>
                <a:ea typeface="League Spartan"/>
                <a:cs typeface="League Spartan"/>
                <a:sym typeface="League Spartan"/>
                <a:hlinkClick r:id="rId14" tooltip="https://www.cityoforange.org/home/showpublisheddocument/4/637696511430870000"/>
              </a:rPr>
              <a:t>City of Orange</a:t>
            </a:r>
            <a:r>
              <a:rPr lang="en-US" sz="3000">
                <a:solidFill>
                  <a:srgbClr val="583A28"/>
                </a:solidFill>
                <a:latin typeface="League Spartan"/>
                <a:ea typeface="League Spartan"/>
                <a:cs typeface="League Spartan"/>
                <a:sym typeface="League Spartan"/>
              </a:rPr>
              <a:t>, </a:t>
            </a:r>
            <a:r>
              <a:rPr lang="en-US" sz="3000" u="sng">
                <a:solidFill>
                  <a:srgbClr val="583A28"/>
                </a:solidFill>
                <a:latin typeface="League Spartan"/>
                <a:ea typeface="League Spartan"/>
                <a:cs typeface="League Spartan"/>
                <a:sym typeface="League Spartan"/>
                <a:hlinkClick r:id="rId15" tooltip="https://datausa.io/profile/geo/orange-ca/"/>
              </a:rPr>
              <a:t>Data USA</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3096374" y="457671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6203" y="5695957"/>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40462" y="1574435"/>
            <a:ext cx="6536743" cy="14782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race/ethnicity demographics</a:t>
            </a:r>
          </a:p>
        </p:txBody>
      </p:sp>
      <p:sp>
        <p:nvSpPr>
          <p:cNvPr name="TextBox 5" id="5"/>
          <p:cNvSpPr txBox="true"/>
          <p:nvPr/>
        </p:nvSpPr>
        <p:spPr>
          <a:xfrm rot="0">
            <a:off x="1028700" y="3662315"/>
            <a:ext cx="706451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1</a:t>
            </a:r>
          </a:p>
          <a:p>
            <a:pPr algn="ctr">
              <a:lnSpc>
                <a:spcPts val="4200"/>
              </a:lnSpc>
            </a:pPr>
          </a:p>
        </p:txBody>
      </p:sp>
      <p:pic>
        <p:nvPicPr>
          <p:cNvPr name="Picture 6" id="6"/>
          <p:cNvPicPr>
            <a:picLocks noChangeAspect="true"/>
          </p:cNvPicPr>
          <p:nvPr/>
        </p:nvPicPr>
        <p:blipFill>
          <a:blip r:embed="rId6"/>
          <a:stretch>
            <a:fillRect/>
          </a:stretch>
        </p:blipFill>
        <p:spPr>
          <a:xfrm rot="0">
            <a:off x="3982757" y="-266847"/>
            <a:ext cx="12785449" cy="10590601"/>
          </a:xfrm>
          <a:prstGeom prst="rect">
            <a:avLst/>
          </a:prstGeom>
        </p:spPr>
      </p:pic>
      <p:sp>
        <p:nvSpPr>
          <p:cNvPr name="TextBox 7" id="7"/>
          <p:cNvSpPr txBox="true"/>
          <p:nvPr/>
        </p:nvSpPr>
        <p:spPr>
          <a:xfrm rot="0">
            <a:off x="1706029" y="4399547"/>
            <a:ext cx="4964565" cy="522487"/>
          </a:xfrm>
          <a:prstGeom prst="rect">
            <a:avLst/>
          </a:prstGeom>
        </p:spPr>
        <p:txBody>
          <a:bodyPr anchor="t" rtlCol="false" tIns="0" lIns="0" bIns="0" rIns="0">
            <a:spAutoFit/>
          </a:bodyPr>
          <a:lstStyle/>
          <a:p>
            <a:pPr algn="ctr">
              <a:lnSpc>
                <a:spcPts val="4276"/>
              </a:lnSpc>
            </a:pPr>
            <a:r>
              <a:rPr lang="en-US" b="true" sz="3054">
                <a:solidFill>
                  <a:srgbClr val="583A28"/>
                </a:solidFill>
                <a:latin typeface="Glacial Indifference Bold"/>
                <a:ea typeface="Glacial Indifference Bold"/>
                <a:cs typeface="Glacial Indifference Bold"/>
                <a:sym typeface="Glacial Indifference Bold"/>
              </a:rPr>
              <a:t>Chart made through Canva</a:t>
            </a:r>
          </a:p>
        </p:txBody>
      </p:sp>
      <p:sp>
        <p:nvSpPr>
          <p:cNvPr name="TextBox 8" id="8"/>
          <p:cNvSpPr txBox="true"/>
          <p:nvPr/>
        </p:nvSpPr>
        <p:spPr>
          <a:xfrm rot="0">
            <a:off x="3969240" y="9523164"/>
            <a:ext cx="8247947" cy="495300"/>
          </a:xfrm>
          <a:prstGeom prst="rect">
            <a:avLst/>
          </a:prstGeom>
        </p:spPr>
        <p:txBody>
          <a:bodyPr anchor="t" rtlCol="false" tIns="0" lIns="0" bIns="0" rIns="0">
            <a:spAutoFit/>
          </a:bodyPr>
          <a:lstStyle/>
          <a:p>
            <a:pPr algn="ctr">
              <a:lnSpc>
                <a:spcPts val="3900"/>
              </a:lnSpc>
            </a:pPr>
            <a:r>
              <a:rPr lang="en-US" sz="3000">
                <a:solidFill>
                  <a:srgbClr val="583A28"/>
                </a:solidFill>
                <a:latin typeface="League Spartan"/>
                <a:ea typeface="League Spartan"/>
                <a:cs typeface="League Spartan"/>
                <a:sym typeface="League Spartan"/>
              </a:rPr>
              <a:t>Info from: </a:t>
            </a:r>
            <a:r>
              <a:rPr lang="en-US" sz="3000" u="sng">
                <a:solidFill>
                  <a:srgbClr val="583A28"/>
                </a:solidFill>
                <a:latin typeface="League Spartan"/>
                <a:ea typeface="League Spartan"/>
                <a:cs typeface="League Spartan"/>
                <a:sym typeface="League Spartan"/>
                <a:hlinkClick r:id="rId7" tooltip="https://www.cityoforange.org/home/showpublisheddocument/4/637696511430870000"/>
              </a:rPr>
              <a:t>City of Orange</a:t>
            </a:r>
            <a:r>
              <a:rPr lang="en-US" sz="3000">
                <a:solidFill>
                  <a:srgbClr val="583A28"/>
                </a:solidFill>
                <a:latin typeface="League Spartan"/>
                <a:ea typeface="League Spartan"/>
                <a:cs typeface="League Spartan"/>
                <a:sym typeface="League Spartan"/>
              </a:rPr>
              <a:t>, </a:t>
            </a:r>
            <a:r>
              <a:rPr lang="en-US" sz="3000" u="sng">
                <a:solidFill>
                  <a:srgbClr val="583A28"/>
                </a:solidFill>
                <a:latin typeface="League Spartan"/>
                <a:ea typeface="League Spartan"/>
                <a:cs typeface="League Spartan"/>
                <a:sym typeface="League Spartan"/>
                <a:hlinkClick r:id="rId8" tooltip="https://datausa.io/profile/geo/orange-ca/"/>
              </a:rPr>
              <a:t>Data USA</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4384045">
            <a:off x="12339070" y="-3530494"/>
            <a:ext cx="6223318" cy="8491422"/>
          </a:xfrm>
          <a:custGeom>
            <a:avLst/>
            <a:gdLst/>
            <a:ahLst/>
            <a:cxnLst/>
            <a:rect r="r" b="b" t="t" l="l"/>
            <a:pathLst>
              <a:path h="8491422" w="6223318">
                <a:moveTo>
                  <a:pt x="0" y="0"/>
                </a:moveTo>
                <a:lnTo>
                  <a:pt x="6223319" y="0"/>
                </a:lnTo>
                <a:lnTo>
                  <a:pt x="6223319" y="8491422"/>
                </a:lnTo>
                <a:lnTo>
                  <a:pt x="0" y="8491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4" id="14"/>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5105827" y="541019"/>
            <a:ext cx="8451684" cy="1127762"/>
          </a:xfrm>
          <a:prstGeom prst="rect">
            <a:avLst/>
          </a:prstGeom>
        </p:spPr>
        <p:txBody>
          <a:bodyPr anchor="t" rtlCol="false" tIns="0" lIns="0" bIns="0" rIns="0">
            <a:spAutoFit/>
          </a:bodyPr>
          <a:lstStyle/>
          <a:p>
            <a:pPr algn="ctr">
              <a:lnSpc>
                <a:spcPts val="8400"/>
              </a:lnSpc>
            </a:pPr>
            <a:r>
              <a:rPr lang="en-US" sz="8400">
                <a:solidFill>
                  <a:srgbClr val="583A28"/>
                </a:solidFill>
                <a:latin typeface="Abril Fatface"/>
                <a:ea typeface="Abril Fatface"/>
                <a:cs typeface="Abril Fatface"/>
                <a:sym typeface="Abril Fatface"/>
              </a:rPr>
              <a:t>demographics in </a:t>
            </a:r>
          </a:p>
        </p:txBody>
      </p:sp>
      <p:sp>
        <p:nvSpPr>
          <p:cNvPr name="TextBox 16" id="16"/>
          <p:cNvSpPr txBox="true"/>
          <p:nvPr/>
        </p:nvSpPr>
        <p:spPr>
          <a:xfrm rot="0">
            <a:off x="5799412" y="1466851"/>
            <a:ext cx="7064513" cy="1566108"/>
          </a:xfrm>
          <a:prstGeom prst="rect">
            <a:avLst/>
          </a:prstGeom>
        </p:spPr>
        <p:txBody>
          <a:bodyPr anchor="t" rtlCol="false" tIns="0" lIns="0" bIns="0" rIns="0">
            <a:spAutoFit/>
          </a:bodyPr>
          <a:lstStyle/>
          <a:p>
            <a:pPr algn="ctr">
              <a:lnSpc>
                <a:spcPts val="11782"/>
              </a:lnSpc>
            </a:pPr>
            <a:r>
              <a:rPr lang="en-US" sz="11782">
                <a:solidFill>
                  <a:srgbClr val="583A28"/>
                </a:solidFill>
                <a:latin typeface="Abril Fatface"/>
                <a:ea typeface="Abril Fatface"/>
                <a:cs typeface="Abril Fatface"/>
                <a:sym typeface="Abril Fatface"/>
              </a:rPr>
              <a:t> Orange</a:t>
            </a:r>
          </a:p>
        </p:txBody>
      </p:sp>
      <p:sp>
        <p:nvSpPr>
          <p:cNvPr name="TextBox 17" id="17"/>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18" id="18"/>
          <p:cNvSpPr txBox="true"/>
          <p:nvPr/>
        </p:nvSpPr>
        <p:spPr>
          <a:xfrm rot="0">
            <a:off x="337634" y="4318927"/>
            <a:ext cx="13449140" cy="609600"/>
          </a:xfrm>
          <a:prstGeom prst="rect">
            <a:avLst/>
          </a:prstGeom>
        </p:spPr>
        <p:txBody>
          <a:bodyPr anchor="t" rtlCol="false" tIns="0" lIns="0" bIns="0" rIns="0">
            <a:spAutoFit/>
          </a:bodyPr>
          <a:lstStyle/>
          <a:p>
            <a:pPr algn="ctr">
              <a:lnSpc>
                <a:spcPts val="4799"/>
              </a:lnSpc>
              <a:spcBef>
                <a:spcPct val="0"/>
              </a:spcBef>
            </a:pPr>
          </a:p>
        </p:txBody>
      </p:sp>
      <p:sp>
        <p:nvSpPr>
          <p:cNvPr name="TextBox 19" id="19"/>
          <p:cNvSpPr txBox="true"/>
          <p:nvPr/>
        </p:nvSpPr>
        <p:spPr>
          <a:xfrm rot="0">
            <a:off x="5364948" y="3109159"/>
            <a:ext cx="7933442"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2, Evidence 1</a:t>
            </a:r>
          </a:p>
        </p:txBody>
      </p:sp>
      <p:sp>
        <p:nvSpPr>
          <p:cNvPr name="TextBox 20" id="20"/>
          <p:cNvSpPr txBox="true"/>
          <p:nvPr/>
        </p:nvSpPr>
        <p:spPr>
          <a:xfrm rot="0">
            <a:off x="1322081" y="4618964"/>
            <a:ext cx="16019177" cy="4210050"/>
          </a:xfrm>
          <a:prstGeom prst="rect">
            <a:avLst/>
          </a:prstGeom>
        </p:spPr>
        <p:txBody>
          <a:bodyPr anchor="t" rtlCol="false" tIns="0" lIns="0" bIns="0" rIns="0">
            <a:spAutoFit/>
          </a:bodyPr>
          <a:lstStyle/>
          <a:p>
            <a:pPr algn="ctr">
              <a:lnSpc>
                <a:spcPts val="4799"/>
              </a:lnSpc>
            </a:pPr>
            <a:r>
              <a:rPr lang="en-US" sz="3999">
                <a:solidFill>
                  <a:srgbClr val="452A15"/>
                </a:solidFill>
                <a:latin typeface="Glacial Indifference"/>
                <a:ea typeface="Glacial Indifference"/>
                <a:cs typeface="Glacial Indifference"/>
                <a:sym typeface="Glacial Indifference"/>
              </a:rPr>
              <a:t>The City of Orange offers a promising target audience with a </a:t>
            </a:r>
            <a:r>
              <a:rPr lang="en-US" sz="3999" b="true">
                <a:solidFill>
                  <a:srgbClr val="452A15"/>
                </a:solidFill>
                <a:latin typeface="Glacial Indifference Bold"/>
                <a:ea typeface="Glacial Indifference Bold"/>
                <a:cs typeface="Glacial Indifference Bold"/>
                <a:sym typeface="Glacial Indifference Bold"/>
              </a:rPr>
              <a:t>younger average age. </a:t>
            </a:r>
            <a:r>
              <a:rPr lang="en-US" sz="3999">
                <a:solidFill>
                  <a:srgbClr val="452A15"/>
                </a:solidFill>
                <a:latin typeface="Glacial Indifference"/>
                <a:ea typeface="Glacial Indifference"/>
                <a:cs typeface="Glacial Indifference"/>
                <a:sym typeface="Glacial Indifference"/>
              </a:rPr>
              <a:t>Though having a majority white population may be less promising in regards to initial boba sales, having the opportunity to expand boba to a wider, younger audience may be promising. </a:t>
            </a:r>
          </a:p>
          <a:p>
            <a:pPr algn="ctr">
              <a:lnSpc>
                <a:spcPts val="4799"/>
              </a:lnSpc>
            </a:pPr>
          </a:p>
          <a:p>
            <a:pPr algn="ctr">
              <a:lnSpc>
                <a:spcPts val="4799"/>
              </a:lnSpc>
              <a:spcBef>
                <a:spcPct val="0"/>
              </a:spcBef>
            </a:pPr>
            <a:r>
              <a:rPr lang="en-US" sz="3999">
                <a:solidFill>
                  <a:srgbClr val="452A15"/>
                </a:solidFill>
                <a:latin typeface="Glacial Indifference"/>
                <a:ea typeface="Glacial Indifference"/>
                <a:cs typeface="Glacial Indifference"/>
                <a:sym typeface="Glacial Indifference"/>
              </a:rPr>
              <a:t>This city is also a promising area to target, as the population is generally wealthy and may be more open to buying new drinks. </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4384045">
            <a:off x="12339070" y="-3530494"/>
            <a:ext cx="6223318" cy="8491422"/>
          </a:xfrm>
          <a:custGeom>
            <a:avLst/>
            <a:gdLst/>
            <a:ahLst/>
            <a:cxnLst/>
            <a:rect r="r" b="b" t="t" l="l"/>
            <a:pathLst>
              <a:path h="8491422" w="6223318">
                <a:moveTo>
                  <a:pt x="0" y="0"/>
                </a:moveTo>
                <a:lnTo>
                  <a:pt x="6223319" y="0"/>
                </a:lnTo>
                <a:lnTo>
                  <a:pt x="6223319" y="8491422"/>
                </a:lnTo>
                <a:lnTo>
                  <a:pt x="0" y="8491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4" id="14"/>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450116" y="3363328"/>
            <a:ext cx="13387768" cy="1780172"/>
          </a:xfrm>
          <a:prstGeom prst="rect">
            <a:avLst/>
          </a:prstGeom>
        </p:spPr>
        <p:txBody>
          <a:bodyPr anchor="t" rtlCol="false" tIns="0" lIns="0" bIns="0" rIns="0">
            <a:spAutoFit/>
          </a:bodyPr>
          <a:lstStyle/>
          <a:p>
            <a:pPr algn="ctr">
              <a:lnSpc>
                <a:spcPts val="13306"/>
              </a:lnSpc>
            </a:pPr>
            <a:r>
              <a:rPr lang="en-US" sz="13306">
                <a:solidFill>
                  <a:srgbClr val="583A28"/>
                </a:solidFill>
                <a:latin typeface="Abril Fatface"/>
                <a:ea typeface="Abril Fatface"/>
                <a:cs typeface="Abril Fatface"/>
                <a:sym typeface="Abril Fatface"/>
              </a:rPr>
              <a:t>Evidence</a:t>
            </a:r>
          </a:p>
        </p:txBody>
      </p:sp>
      <p:sp>
        <p:nvSpPr>
          <p:cNvPr name="TextBox 16" id="16"/>
          <p:cNvSpPr txBox="true"/>
          <p:nvPr/>
        </p:nvSpPr>
        <p:spPr>
          <a:xfrm rot="0">
            <a:off x="3948896" y="4890366"/>
            <a:ext cx="10390209" cy="2306211"/>
          </a:xfrm>
          <a:prstGeom prst="rect">
            <a:avLst/>
          </a:prstGeom>
        </p:spPr>
        <p:txBody>
          <a:bodyPr anchor="t" rtlCol="false" tIns="0" lIns="0" bIns="0" rIns="0">
            <a:spAutoFit/>
          </a:bodyPr>
          <a:lstStyle/>
          <a:p>
            <a:pPr algn="ctr">
              <a:lnSpc>
                <a:spcPts val="17329"/>
              </a:lnSpc>
            </a:pPr>
            <a:r>
              <a:rPr lang="en-US" sz="17329">
                <a:solidFill>
                  <a:srgbClr val="583A28"/>
                </a:solidFill>
                <a:latin typeface="Abril Fatface"/>
                <a:ea typeface="Abril Fatface"/>
                <a:cs typeface="Abril Fatface"/>
                <a:sym typeface="Abril Fatface"/>
              </a:rPr>
              <a:t>Two</a:t>
            </a:r>
          </a:p>
        </p:txBody>
      </p:sp>
      <p:sp>
        <p:nvSpPr>
          <p:cNvPr name="TextBox 17" id="17"/>
          <p:cNvSpPr txBox="true"/>
          <p:nvPr/>
        </p:nvSpPr>
        <p:spPr>
          <a:xfrm rot="0">
            <a:off x="1503691" y="7010400"/>
            <a:ext cx="15280618" cy="2247900"/>
          </a:xfrm>
          <a:prstGeom prst="rect">
            <a:avLst/>
          </a:prstGeom>
        </p:spPr>
        <p:txBody>
          <a:bodyPr anchor="t" rtlCol="false" tIns="0" lIns="0" bIns="0" rIns="0">
            <a:spAutoFit/>
          </a:bodyPr>
          <a:lstStyle/>
          <a:p>
            <a:pPr algn="ctr">
              <a:lnSpc>
                <a:spcPts val="8852"/>
              </a:lnSpc>
              <a:spcBef>
                <a:spcPct val="0"/>
              </a:spcBef>
            </a:pPr>
            <a:r>
              <a:rPr lang="en-US" sz="7376">
                <a:solidFill>
                  <a:srgbClr val="452A15"/>
                </a:solidFill>
                <a:latin typeface="Glacial Indifference"/>
                <a:ea typeface="Glacial Indifference"/>
                <a:cs typeface="Glacial Indifference"/>
                <a:sym typeface="Glacial Indifference"/>
              </a:rPr>
              <a:t>How many boba shops are in your city?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grpSp>
        <p:nvGrpSpPr>
          <p:cNvPr name="Group 2" id="2"/>
          <p:cNvGrpSpPr/>
          <p:nvPr/>
        </p:nvGrpSpPr>
        <p:grpSpPr>
          <a:xfrm rot="0">
            <a:off x="-685800" y="-1295400"/>
            <a:ext cx="9829800" cy="12306300"/>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FEFBF6">
                <a:alpha val="92941"/>
              </a:srgbClr>
            </a:solidFill>
          </p:spPr>
        </p:sp>
      </p:grpSp>
      <p:grpSp>
        <p:nvGrpSpPr>
          <p:cNvPr name="Group 4" id="4"/>
          <p:cNvGrpSpPr/>
          <p:nvPr/>
        </p:nvGrpSpPr>
        <p:grpSpPr>
          <a:xfrm rot="-482310">
            <a:off x="10222872" y="527465"/>
            <a:ext cx="3295385" cy="1002470"/>
            <a:chOff x="0" y="0"/>
            <a:chExt cx="4393847" cy="1336627"/>
          </a:xfrm>
        </p:grpSpPr>
        <p:grpSp>
          <p:nvGrpSpPr>
            <p:cNvPr name="Group 5" id="5"/>
            <p:cNvGrpSpPr/>
            <p:nvPr/>
          </p:nvGrpSpPr>
          <p:grpSpPr>
            <a:xfrm rot="0">
              <a:off x="4048113" y="990893"/>
              <a:ext cx="345734" cy="34573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7" id="7"/>
            <p:cNvGrpSpPr/>
            <p:nvPr/>
          </p:nvGrpSpPr>
          <p:grpSpPr>
            <a:xfrm rot="0">
              <a:off x="2235901" y="172867"/>
              <a:ext cx="345734" cy="34573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9" id="9"/>
            <p:cNvGrpSpPr/>
            <p:nvPr/>
          </p:nvGrpSpPr>
          <p:grpSpPr>
            <a:xfrm rot="0">
              <a:off x="2327002" y="818026"/>
              <a:ext cx="345734" cy="34573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1" id="11"/>
            <p:cNvGrpSpPr/>
            <p:nvPr/>
          </p:nvGrpSpPr>
          <p:grpSpPr>
            <a:xfrm rot="0">
              <a:off x="1334093" y="518601"/>
              <a:ext cx="345734" cy="34573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3" id="13"/>
            <p:cNvGrpSpPr/>
            <p:nvPr/>
          </p:nvGrpSpPr>
          <p:grpSpPr>
            <a:xfrm rot="0">
              <a:off x="0" y="0"/>
              <a:ext cx="345734" cy="34573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5" id="15"/>
          <p:cNvSpPr txBox="true"/>
          <p:nvPr/>
        </p:nvSpPr>
        <p:spPr>
          <a:xfrm rot="0">
            <a:off x="825199" y="868525"/>
            <a:ext cx="13429716" cy="800100"/>
          </a:xfrm>
          <a:prstGeom prst="rect">
            <a:avLst/>
          </a:prstGeom>
        </p:spPr>
        <p:txBody>
          <a:bodyPr anchor="t" rtlCol="false" tIns="0" lIns="0" bIns="0" rIns="0">
            <a:spAutoFit/>
          </a:bodyPr>
          <a:lstStyle/>
          <a:p>
            <a:pPr algn="l">
              <a:lnSpc>
                <a:spcPts val="6000"/>
              </a:lnSpc>
            </a:pPr>
            <a:r>
              <a:rPr lang="en-US" sz="6000">
                <a:solidFill>
                  <a:srgbClr val="583A28"/>
                </a:solidFill>
                <a:latin typeface="Abril Fatface"/>
                <a:ea typeface="Abril Fatface"/>
                <a:cs typeface="Abril Fatface"/>
                <a:sym typeface="Abril Fatface"/>
              </a:rPr>
              <a:t>Table of Contents</a:t>
            </a:r>
          </a:p>
        </p:txBody>
      </p:sp>
      <p:sp>
        <p:nvSpPr>
          <p:cNvPr name="TextBox 16" id="16"/>
          <p:cNvSpPr txBox="true"/>
          <p:nvPr/>
        </p:nvSpPr>
        <p:spPr>
          <a:xfrm rot="0">
            <a:off x="1028700" y="3183668"/>
            <a:ext cx="5429977" cy="18535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Guiding Questions: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2" action="ppaction://hlinksldjump"/>
              </a:rPr>
              <a:t>Guiding Questions 1</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3" action="ppaction://hlinksldjump"/>
              </a:rPr>
              <a:t>Guiding Questions 2</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3" action="ppaction://hlinksldjump"/>
              </a:rPr>
              <a:t>Guiding Questions 3</a:t>
            </a:r>
          </a:p>
        </p:txBody>
      </p:sp>
      <p:sp>
        <p:nvSpPr>
          <p:cNvPr name="TextBox 17" id="17"/>
          <p:cNvSpPr txBox="true"/>
          <p:nvPr/>
        </p:nvSpPr>
        <p:spPr>
          <a:xfrm rot="0">
            <a:off x="824377" y="2174119"/>
            <a:ext cx="5119604" cy="619024"/>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PHASE 6: ACT</a:t>
            </a:r>
          </a:p>
        </p:txBody>
      </p:sp>
      <p:sp>
        <p:nvSpPr>
          <p:cNvPr name="AutoShape 18" id="18"/>
          <p:cNvSpPr/>
          <p:nvPr/>
        </p:nvSpPr>
        <p:spPr>
          <a:xfrm flipV="true">
            <a:off x="6477727" y="1993144"/>
            <a:ext cx="0" cy="8028261"/>
          </a:xfrm>
          <a:prstGeom prst="line">
            <a:avLst/>
          </a:prstGeom>
          <a:ln cap="flat" w="38100">
            <a:solidFill>
              <a:srgbClr val="000000"/>
            </a:solidFill>
            <a:prstDash val="solid"/>
            <a:headEnd type="none" len="sm" w="sm"/>
            <a:tailEnd type="none" len="sm" w="sm"/>
          </a:ln>
        </p:spPr>
      </p:sp>
      <p:sp>
        <p:nvSpPr>
          <p:cNvPr name="TextBox 19" id="19"/>
          <p:cNvSpPr txBox="true"/>
          <p:nvPr/>
        </p:nvSpPr>
        <p:spPr>
          <a:xfrm rot="0">
            <a:off x="6584198" y="2174119"/>
            <a:ext cx="5119604" cy="619024"/>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ENDING SLIDES</a:t>
            </a:r>
          </a:p>
        </p:txBody>
      </p:sp>
      <p:sp>
        <p:nvSpPr>
          <p:cNvPr name="TextBox 20" id="20"/>
          <p:cNvSpPr txBox="true"/>
          <p:nvPr/>
        </p:nvSpPr>
        <p:spPr>
          <a:xfrm rot="0">
            <a:off x="6584198" y="3011371"/>
            <a:ext cx="5429977" cy="23107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Elevator Pitch: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hlinkClick r:id="rId4" action="ppaction://hlinksldjump"/>
              </a:rPr>
              <a:t>Elevator Pitch</a:t>
            </a:r>
          </a:p>
          <a:p>
            <a:pPr algn="l">
              <a:lnSpc>
                <a:spcPts val="3600"/>
              </a:lnSpc>
            </a:pPr>
          </a:p>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Works Cited: </a:t>
            </a:r>
          </a:p>
          <a:p>
            <a:pPr algn="l" marL="777240" indent="-388620" lvl="1">
              <a:lnSpc>
                <a:spcPts val="3600"/>
              </a:lnSpc>
              <a:buFont typeface="Arial"/>
              <a:buChar char="•"/>
            </a:pPr>
            <a:r>
              <a:rPr lang="en-US" sz="3600" spc="36" u="sng">
                <a:solidFill>
                  <a:srgbClr val="583A28"/>
                </a:solidFill>
                <a:latin typeface="Glacial Indifference"/>
                <a:ea typeface="Glacial Indifference"/>
                <a:cs typeface="Glacial Indifference"/>
                <a:sym typeface="Glacial Indifference"/>
              </a:rPr>
              <a:t>Works Cited: </a:t>
            </a:r>
          </a:p>
        </p:txBody>
      </p:sp>
      <p:sp>
        <p:nvSpPr>
          <p:cNvPr name="Freeform 21" id="21"/>
          <p:cNvSpPr/>
          <p:nvPr/>
        </p:nvSpPr>
        <p:spPr>
          <a:xfrm flipH="false" flipV="false" rot="3890752">
            <a:off x="6216444" y="1690112"/>
            <a:ext cx="15805162" cy="3570601"/>
          </a:xfrm>
          <a:custGeom>
            <a:avLst/>
            <a:gdLst/>
            <a:ahLst/>
            <a:cxnLst/>
            <a:rect r="r" b="b" t="t" l="l"/>
            <a:pathLst>
              <a:path h="3570601" w="15805162">
                <a:moveTo>
                  <a:pt x="0" y="0"/>
                </a:moveTo>
                <a:lnTo>
                  <a:pt x="15805162" y="0"/>
                </a:lnTo>
                <a:lnTo>
                  <a:pt x="15805162" y="3570601"/>
                </a:lnTo>
                <a:lnTo>
                  <a:pt x="0" y="35706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1664600">
            <a:off x="11953867" y="1761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9311527"/>
            <a:chOff x="0" y="0"/>
            <a:chExt cx="2680843" cy="1538005"/>
          </a:xfrm>
        </p:grpSpPr>
        <p:sp>
          <p:nvSpPr>
            <p:cNvPr name="Freeform 6" id="6"/>
            <p:cNvSpPr/>
            <p:nvPr/>
          </p:nvSpPr>
          <p:spPr>
            <a:xfrm flipH="false" flipV="false" rot="0">
              <a:off x="0" y="0"/>
              <a:ext cx="2680843" cy="1538005"/>
            </a:xfrm>
            <a:custGeom>
              <a:avLst/>
              <a:gdLst/>
              <a:ahLst/>
              <a:cxnLst/>
              <a:rect r="r" b="b" t="t" l="l"/>
              <a:pathLst>
                <a:path h="1538005" w="2680843">
                  <a:moveTo>
                    <a:pt x="0" y="0"/>
                  </a:moveTo>
                  <a:lnTo>
                    <a:pt x="2680843" y="0"/>
                  </a:lnTo>
                  <a:lnTo>
                    <a:pt x="2680843" y="1538005"/>
                  </a:lnTo>
                  <a:lnTo>
                    <a:pt x="0" y="1538005"/>
                  </a:lnTo>
                  <a:close/>
                </a:path>
              </a:pathLst>
            </a:custGeom>
            <a:solidFill>
              <a:srgbClr val="FFFFFF"/>
            </a:solidFill>
          </p:spPr>
        </p:sp>
      </p:grpSp>
      <p:sp>
        <p:nvSpPr>
          <p:cNvPr name="Freeform 7" id="7"/>
          <p:cNvSpPr/>
          <p:nvPr/>
        </p:nvSpPr>
        <p:spPr>
          <a:xfrm flipH="false" flipV="false" rot="0">
            <a:off x="3664815" y="3752550"/>
            <a:ext cx="11301259" cy="6328705"/>
          </a:xfrm>
          <a:custGeom>
            <a:avLst/>
            <a:gdLst/>
            <a:ahLst/>
            <a:cxnLst/>
            <a:rect r="r" b="b" t="t" l="l"/>
            <a:pathLst>
              <a:path h="6328705" w="11301259">
                <a:moveTo>
                  <a:pt x="0" y="0"/>
                </a:moveTo>
                <a:lnTo>
                  <a:pt x="11301259" y="0"/>
                </a:lnTo>
                <a:lnTo>
                  <a:pt x="11301259" y="6328705"/>
                </a:lnTo>
                <a:lnTo>
                  <a:pt x="0" y="6328705"/>
                </a:lnTo>
                <a:lnTo>
                  <a:pt x="0" y="0"/>
                </a:lnTo>
                <a:close/>
              </a:path>
            </a:pathLst>
          </a:custGeom>
          <a:blipFill>
            <a:blip r:embed="rId8"/>
            <a:stretch>
              <a:fillRect l="0" t="0" r="0" b="0"/>
            </a:stretch>
          </a:blipFill>
        </p:spPr>
      </p:sp>
      <p:sp>
        <p:nvSpPr>
          <p:cNvPr name="TextBox 8" id="8"/>
          <p:cNvSpPr txBox="true"/>
          <p:nvPr/>
        </p:nvSpPr>
        <p:spPr>
          <a:xfrm rot="0">
            <a:off x="3664815" y="1368695"/>
            <a:ext cx="10958371" cy="7924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boba locations: all cities</a:t>
            </a:r>
          </a:p>
        </p:txBody>
      </p:sp>
      <p:sp>
        <p:nvSpPr>
          <p:cNvPr name="TextBox 9" id="9"/>
          <p:cNvSpPr txBox="true"/>
          <p:nvPr/>
        </p:nvSpPr>
        <p:spPr>
          <a:xfrm rot="0">
            <a:off x="5247294" y="2237375"/>
            <a:ext cx="706451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2</a:t>
            </a:r>
          </a:p>
          <a:p>
            <a:pPr algn="ctr">
              <a:lnSpc>
                <a:spcPts val="4200"/>
              </a:lnSpc>
            </a:pPr>
          </a:p>
        </p:txBody>
      </p:sp>
      <p:sp>
        <p:nvSpPr>
          <p:cNvPr name="TextBox 10" id="10"/>
          <p:cNvSpPr txBox="true"/>
          <p:nvPr/>
        </p:nvSpPr>
        <p:spPr>
          <a:xfrm rot="0">
            <a:off x="3300378" y="2690765"/>
            <a:ext cx="11687244" cy="522487"/>
          </a:xfrm>
          <a:prstGeom prst="rect">
            <a:avLst/>
          </a:prstGeom>
        </p:spPr>
        <p:txBody>
          <a:bodyPr anchor="t" rtlCol="false" tIns="0" lIns="0" bIns="0" rIns="0">
            <a:spAutoFit/>
          </a:bodyPr>
          <a:lstStyle/>
          <a:p>
            <a:pPr algn="ctr">
              <a:lnSpc>
                <a:spcPts val="4276"/>
              </a:lnSpc>
            </a:pPr>
            <a:r>
              <a:rPr lang="en-US" b="true" sz="3054">
                <a:solidFill>
                  <a:srgbClr val="583A28"/>
                </a:solidFill>
                <a:latin typeface="Glacial Indifference Bold"/>
                <a:ea typeface="Glacial Indifference Bold"/>
                <a:cs typeface="Glacial Indifference Bold"/>
                <a:sym typeface="Glacial Indifference Bold"/>
              </a:rPr>
              <a:t>Chart made through R, using data from my </a:t>
            </a:r>
            <a:r>
              <a:rPr lang="en-US" b="true" sz="3054" u="sng">
                <a:solidFill>
                  <a:srgbClr val="583A28"/>
                </a:solidFill>
                <a:latin typeface="Glacial Indifference Bold"/>
                <a:ea typeface="Glacial Indifference Bold"/>
                <a:cs typeface="Glacial Indifference Bold"/>
                <a:sym typeface="Glacial Indifference Bold"/>
                <a:hlinkClick r:id="rId9" tooltip="https://docs.google.com/spreadsheets/d/1A4DOCagWo4o8J1B22J0ebMtNFHDJsAppj3wszVB8d0g/edit?usp=sharing"/>
              </a:rPr>
              <a:t>Google Sheet</a:t>
            </a:r>
            <a:r>
              <a:rPr lang="en-US" b="true" sz="3054">
                <a:solidFill>
                  <a:srgbClr val="583A28"/>
                </a:solidFill>
                <a:latin typeface="Glacial Indifference Bold"/>
                <a:ea typeface="Glacial Indifference Bold"/>
                <a:cs typeface="Glacial Indifference Bold"/>
                <a:sym typeface="Glacial Indifference Bold"/>
              </a:rPr>
              <a:t>.</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9311527"/>
            <a:chOff x="0" y="0"/>
            <a:chExt cx="2680843" cy="1538005"/>
          </a:xfrm>
        </p:grpSpPr>
        <p:sp>
          <p:nvSpPr>
            <p:cNvPr name="Freeform 6" id="6"/>
            <p:cNvSpPr/>
            <p:nvPr/>
          </p:nvSpPr>
          <p:spPr>
            <a:xfrm flipH="false" flipV="false" rot="0">
              <a:off x="0" y="0"/>
              <a:ext cx="2680843" cy="1538005"/>
            </a:xfrm>
            <a:custGeom>
              <a:avLst/>
              <a:gdLst/>
              <a:ahLst/>
              <a:cxnLst/>
              <a:rect r="r" b="b" t="t" l="l"/>
              <a:pathLst>
                <a:path h="1538005" w="2680843">
                  <a:moveTo>
                    <a:pt x="0" y="0"/>
                  </a:moveTo>
                  <a:lnTo>
                    <a:pt x="2680843" y="0"/>
                  </a:lnTo>
                  <a:lnTo>
                    <a:pt x="2680843" y="1538005"/>
                  </a:lnTo>
                  <a:lnTo>
                    <a:pt x="0" y="1538005"/>
                  </a:lnTo>
                  <a:close/>
                </a:path>
              </a:pathLst>
            </a:custGeom>
            <a:solidFill>
              <a:srgbClr val="FFFFFF"/>
            </a:solidFill>
          </p:spPr>
        </p:sp>
      </p:grpSp>
      <p:sp>
        <p:nvSpPr>
          <p:cNvPr name="Freeform 7" id="7"/>
          <p:cNvSpPr/>
          <p:nvPr/>
        </p:nvSpPr>
        <p:spPr>
          <a:xfrm flipH="false" flipV="false" rot="0">
            <a:off x="3582124" y="3334655"/>
            <a:ext cx="11123752" cy="6952345"/>
          </a:xfrm>
          <a:custGeom>
            <a:avLst/>
            <a:gdLst/>
            <a:ahLst/>
            <a:cxnLst/>
            <a:rect r="r" b="b" t="t" l="l"/>
            <a:pathLst>
              <a:path h="6952345" w="11123752">
                <a:moveTo>
                  <a:pt x="0" y="0"/>
                </a:moveTo>
                <a:lnTo>
                  <a:pt x="11123752" y="0"/>
                </a:lnTo>
                <a:lnTo>
                  <a:pt x="11123752" y="6952345"/>
                </a:lnTo>
                <a:lnTo>
                  <a:pt x="0" y="6952345"/>
                </a:lnTo>
                <a:lnTo>
                  <a:pt x="0" y="0"/>
                </a:lnTo>
                <a:close/>
              </a:path>
            </a:pathLst>
          </a:custGeom>
          <a:blipFill>
            <a:blip r:embed="rId8"/>
            <a:stretch>
              <a:fillRect l="0" t="0" r="0" b="0"/>
            </a:stretch>
          </a:blipFill>
        </p:spPr>
      </p:sp>
      <p:sp>
        <p:nvSpPr>
          <p:cNvPr name="TextBox 8" id="8"/>
          <p:cNvSpPr txBox="true"/>
          <p:nvPr/>
        </p:nvSpPr>
        <p:spPr>
          <a:xfrm rot="0">
            <a:off x="2570687" y="1333500"/>
            <a:ext cx="13146625" cy="7924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boba locations: Orange</a:t>
            </a:r>
          </a:p>
        </p:txBody>
      </p:sp>
      <p:sp>
        <p:nvSpPr>
          <p:cNvPr name="TextBox 9" id="9"/>
          <p:cNvSpPr txBox="true"/>
          <p:nvPr/>
        </p:nvSpPr>
        <p:spPr>
          <a:xfrm rot="0">
            <a:off x="5329997" y="2237375"/>
            <a:ext cx="706451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2</a:t>
            </a:r>
          </a:p>
          <a:p>
            <a:pPr algn="ctr">
              <a:lnSpc>
                <a:spcPts val="4200"/>
              </a:lnSpc>
            </a:pPr>
          </a:p>
        </p:txBody>
      </p:sp>
      <p:sp>
        <p:nvSpPr>
          <p:cNvPr name="TextBox 10" id="10"/>
          <p:cNvSpPr txBox="true"/>
          <p:nvPr/>
        </p:nvSpPr>
        <p:spPr>
          <a:xfrm rot="0">
            <a:off x="3300378" y="2690765"/>
            <a:ext cx="11687244" cy="522487"/>
          </a:xfrm>
          <a:prstGeom prst="rect">
            <a:avLst/>
          </a:prstGeom>
        </p:spPr>
        <p:txBody>
          <a:bodyPr anchor="t" rtlCol="false" tIns="0" lIns="0" bIns="0" rIns="0">
            <a:spAutoFit/>
          </a:bodyPr>
          <a:lstStyle/>
          <a:p>
            <a:pPr algn="ctr">
              <a:lnSpc>
                <a:spcPts val="4276"/>
              </a:lnSpc>
            </a:pPr>
            <a:r>
              <a:rPr lang="en-US" b="true" sz="3054">
                <a:solidFill>
                  <a:srgbClr val="583A28"/>
                </a:solidFill>
                <a:latin typeface="Glacial Indifference Bold"/>
                <a:ea typeface="Glacial Indifference Bold"/>
                <a:cs typeface="Glacial Indifference Bold"/>
                <a:sym typeface="Glacial Indifference Bold"/>
              </a:rPr>
              <a:t>Chart made through R, using data from my </a:t>
            </a:r>
            <a:r>
              <a:rPr lang="en-US" b="true" sz="3054" u="sng">
                <a:solidFill>
                  <a:srgbClr val="583A28"/>
                </a:solidFill>
                <a:latin typeface="Glacial Indifference Bold"/>
                <a:ea typeface="Glacial Indifference Bold"/>
                <a:cs typeface="Glacial Indifference Bold"/>
                <a:sym typeface="Glacial Indifference Bold"/>
                <a:hlinkClick r:id="rId9" tooltip="https://docs.google.com/spreadsheets/d/1A4DOCagWo4o8J1B22J0ebMtNFHDJsAppj3wszVB8d0g/edit?usp=sharing"/>
              </a:rPr>
              <a:t>Google Sheet</a:t>
            </a:r>
            <a:r>
              <a:rPr lang="en-US" b="true" sz="3054">
                <a:solidFill>
                  <a:srgbClr val="583A28"/>
                </a:solidFill>
                <a:latin typeface="Glacial Indifference Bold"/>
                <a:ea typeface="Glacial Indifference Bold"/>
                <a:cs typeface="Glacial Indifference Bold"/>
                <a:sym typeface="Glacial Indifference Bold"/>
              </a:rPr>
              <a:t>.</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9311527"/>
            <a:chOff x="0" y="0"/>
            <a:chExt cx="2680843" cy="1538005"/>
          </a:xfrm>
        </p:grpSpPr>
        <p:sp>
          <p:nvSpPr>
            <p:cNvPr name="Freeform 6" id="6"/>
            <p:cNvSpPr/>
            <p:nvPr/>
          </p:nvSpPr>
          <p:spPr>
            <a:xfrm flipH="false" flipV="false" rot="0">
              <a:off x="0" y="0"/>
              <a:ext cx="2680843" cy="1538005"/>
            </a:xfrm>
            <a:custGeom>
              <a:avLst/>
              <a:gdLst/>
              <a:ahLst/>
              <a:cxnLst/>
              <a:rect r="r" b="b" t="t" l="l"/>
              <a:pathLst>
                <a:path h="1538005" w="2680843">
                  <a:moveTo>
                    <a:pt x="0" y="0"/>
                  </a:moveTo>
                  <a:lnTo>
                    <a:pt x="2680843" y="0"/>
                  </a:lnTo>
                  <a:lnTo>
                    <a:pt x="2680843" y="1538005"/>
                  </a:lnTo>
                  <a:lnTo>
                    <a:pt x="0" y="1538005"/>
                  </a:lnTo>
                  <a:close/>
                </a:path>
              </a:pathLst>
            </a:custGeom>
            <a:solidFill>
              <a:srgbClr val="FFFFFF"/>
            </a:solidFill>
          </p:spPr>
        </p:sp>
      </p:grpSp>
      <p:sp>
        <p:nvSpPr>
          <p:cNvPr name="Freeform 7" id="7"/>
          <p:cNvSpPr/>
          <p:nvPr/>
        </p:nvSpPr>
        <p:spPr>
          <a:xfrm flipH="false" flipV="false" rot="0">
            <a:off x="3967872" y="3518226"/>
            <a:ext cx="10352256" cy="6314876"/>
          </a:xfrm>
          <a:custGeom>
            <a:avLst/>
            <a:gdLst/>
            <a:ahLst/>
            <a:cxnLst/>
            <a:rect r="r" b="b" t="t" l="l"/>
            <a:pathLst>
              <a:path h="6314876" w="10352256">
                <a:moveTo>
                  <a:pt x="0" y="0"/>
                </a:moveTo>
                <a:lnTo>
                  <a:pt x="10352256" y="0"/>
                </a:lnTo>
                <a:lnTo>
                  <a:pt x="10352256" y="6314877"/>
                </a:lnTo>
                <a:lnTo>
                  <a:pt x="0" y="6314877"/>
                </a:lnTo>
                <a:lnTo>
                  <a:pt x="0" y="0"/>
                </a:lnTo>
                <a:close/>
              </a:path>
            </a:pathLst>
          </a:custGeom>
          <a:blipFill>
            <a:blip r:embed="rId8"/>
            <a:stretch>
              <a:fillRect l="0" t="0" r="0" b="0"/>
            </a:stretch>
          </a:blipFill>
        </p:spPr>
      </p:sp>
      <p:sp>
        <p:nvSpPr>
          <p:cNvPr name="TextBox 8" id="8"/>
          <p:cNvSpPr txBox="true"/>
          <p:nvPr/>
        </p:nvSpPr>
        <p:spPr>
          <a:xfrm rot="0">
            <a:off x="2570687" y="1333500"/>
            <a:ext cx="13146625" cy="7924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boba locations: Santa Ana</a:t>
            </a:r>
          </a:p>
        </p:txBody>
      </p:sp>
      <p:sp>
        <p:nvSpPr>
          <p:cNvPr name="TextBox 9" id="9"/>
          <p:cNvSpPr txBox="true"/>
          <p:nvPr/>
        </p:nvSpPr>
        <p:spPr>
          <a:xfrm rot="0">
            <a:off x="5329997" y="2237375"/>
            <a:ext cx="706451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2</a:t>
            </a:r>
          </a:p>
          <a:p>
            <a:pPr algn="ctr">
              <a:lnSpc>
                <a:spcPts val="4200"/>
              </a:lnSpc>
            </a:pPr>
          </a:p>
        </p:txBody>
      </p:sp>
      <p:sp>
        <p:nvSpPr>
          <p:cNvPr name="TextBox 10" id="10"/>
          <p:cNvSpPr txBox="true"/>
          <p:nvPr/>
        </p:nvSpPr>
        <p:spPr>
          <a:xfrm rot="0">
            <a:off x="3300378" y="2690765"/>
            <a:ext cx="11687244" cy="522487"/>
          </a:xfrm>
          <a:prstGeom prst="rect">
            <a:avLst/>
          </a:prstGeom>
        </p:spPr>
        <p:txBody>
          <a:bodyPr anchor="t" rtlCol="false" tIns="0" lIns="0" bIns="0" rIns="0">
            <a:spAutoFit/>
          </a:bodyPr>
          <a:lstStyle/>
          <a:p>
            <a:pPr algn="ctr">
              <a:lnSpc>
                <a:spcPts val="4276"/>
              </a:lnSpc>
            </a:pPr>
            <a:r>
              <a:rPr lang="en-US" b="true" sz="3054">
                <a:solidFill>
                  <a:srgbClr val="583A28"/>
                </a:solidFill>
                <a:latin typeface="Glacial Indifference Bold"/>
                <a:ea typeface="Glacial Indifference Bold"/>
                <a:cs typeface="Glacial Indifference Bold"/>
                <a:sym typeface="Glacial Indifference Bold"/>
              </a:rPr>
              <a:t>Chart made through R, using data from my </a:t>
            </a:r>
            <a:r>
              <a:rPr lang="en-US" b="true" sz="3054" u="sng">
                <a:solidFill>
                  <a:srgbClr val="583A28"/>
                </a:solidFill>
                <a:latin typeface="Glacial Indifference Bold"/>
                <a:ea typeface="Glacial Indifference Bold"/>
                <a:cs typeface="Glacial Indifference Bold"/>
                <a:sym typeface="Glacial Indifference Bold"/>
                <a:hlinkClick r:id="rId9" tooltip="https://docs.google.com/spreadsheets/d/1A4DOCagWo4o8J1B22J0ebMtNFHDJsAppj3wszVB8d0g/edit?usp=sharing"/>
              </a:rPr>
              <a:t>Google Sheet</a:t>
            </a:r>
            <a:r>
              <a:rPr lang="en-US" b="true" sz="3054">
                <a:solidFill>
                  <a:srgbClr val="583A28"/>
                </a:solidFill>
                <a:latin typeface="Glacial Indifference Bold"/>
                <a:ea typeface="Glacial Indifference Bold"/>
                <a:cs typeface="Glacial Indifference Bold"/>
                <a:sym typeface="Glacial Indifference Bold"/>
              </a:rPr>
              <a:t>.</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9311527"/>
            <a:chOff x="0" y="0"/>
            <a:chExt cx="2680843" cy="1538005"/>
          </a:xfrm>
        </p:grpSpPr>
        <p:sp>
          <p:nvSpPr>
            <p:cNvPr name="Freeform 6" id="6"/>
            <p:cNvSpPr/>
            <p:nvPr/>
          </p:nvSpPr>
          <p:spPr>
            <a:xfrm flipH="false" flipV="false" rot="0">
              <a:off x="0" y="0"/>
              <a:ext cx="2680843" cy="1538005"/>
            </a:xfrm>
            <a:custGeom>
              <a:avLst/>
              <a:gdLst/>
              <a:ahLst/>
              <a:cxnLst/>
              <a:rect r="r" b="b" t="t" l="l"/>
              <a:pathLst>
                <a:path h="1538005" w="2680843">
                  <a:moveTo>
                    <a:pt x="0" y="0"/>
                  </a:moveTo>
                  <a:lnTo>
                    <a:pt x="2680843" y="0"/>
                  </a:lnTo>
                  <a:lnTo>
                    <a:pt x="2680843" y="1538005"/>
                  </a:lnTo>
                  <a:lnTo>
                    <a:pt x="0" y="1538005"/>
                  </a:lnTo>
                  <a:close/>
                </a:path>
              </a:pathLst>
            </a:custGeom>
            <a:solidFill>
              <a:srgbClr val="FFFFFF"/>
            </a:solidFill>
          </p:spPr>
        </p:sp>
      </p:grpSp>
      <p:sp>
        <p:nvSpPr>
          <p:cNvPr name="Freeform 7" id="7"/>
          <p:cNvSpPr/>
          <p:nvPr/>
        </p:nvSpPr>
        <p:spPr>
          <a:xfrm flipH="false" flipV="false" rot="0">
            <a:off x="2021614" y="3478414"/>
            <a:ext cx="13817978" cy="6010821"/>
          </a:xfrm>
          <a:custGeom>
            <a:avLst/>
            <a:gdLst/>
            <a:ahLst/>
            <a:cxnLst/>
            <a:rect r="r" b="b" t="t" l="l"/>
            <a:pathLst>
              <a:path h="6010821" w="13817978">
                <a:moveTo>
                  <a:pt x="0" y="0"/>
                </a:moveTo>
                <a:lnTo>
                  <a:pt x="13817978" y="0"/>
                </a:lnTo>
                <a:lnTo>
                  <a:pt x="13817978" y="6010820"/>
                </a:lnTo>
                <a:lnTo>
                  <a:pt x="0" y="6010820"/>
                </a:lnTo>
                <a:lnTo>
                  <a:pt x="0" y="0"/>
                </a:lnTo>
                <a:close/>
              </a:path>
            </a:pathLst>
          </a:custGeom>
          <a:blipFill>
            <a:blip r:embed="rId8"/>
            <a:stretch>
              <a:fillRect l="0" t="0" r="0" b="0"/>
            </a:stretch>
          </a:blipFill>
        </p:spPr>
      </p:sp>
      <p:sp>
        <p:nvSpPr>
          <p:cNvPr name="TextBox 8" id="8"/>
          <p:cNvSpPr txBox="true"/>
          <p:nvPr/>
        </p:nvSpPr>
        <p:spPr>
          <a:xfrm rot="0">
            <a:off x="2570687" y="1225820"/>
            <a:ext cx="13146625" cy="7924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boba locations: Garden Grove</a:t>
            </a:r>
          </a:p>
        </p:txBody>
      </p:sp>
      <p:sp>
        <p:nvSpPr>
          <p:cNvPr name="TextBox 9" id="9"/>
          <p:cNvSpPr txBox="true"/>
          <p:nvPr/>
        </p:nvSpPr>
        <p:spPr>
          <a:xfrm rot="0">
            <a:off x="5247294" y="2237375"/>
            <a:ext cx="706451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2</a:t>
            </a:r>
          </a:p>
          <a:p>
            <a:pPr algn="ctr">
              <a:lnSpc>
                <a:spcPts val="4200"/>
              </a:lnSpc>
            </a:pPr>
          </a:p>
        </p:txBody>
      </p:sp>
      <p:sp>
        <p:nvSpPr>
          <p:cNvPr name="TextBox 10" id="10"/>
          <p:cNvSpPr txBox="true"/>
          <p:nvPr/>
        </p:nvSpPr>
        <p:spPr>
          <a:xfrm rot="0">
            <a:off x="3300378" y="2690765"/>
            <a:ext cx="11687244" cy="522487"/>
          </a:xfrm>
          <a:prstGeom prst="rect">
            <a:avLst/>
          </a:prstGeom>
        </p:spPr>
        <p:txBody>
          <a:bodyPr anchor="t" rtlCol="false" tIns="0" lIns="0" bIns="0" rIns="0">
            <a:spAutoFit/>
          </a:bodyPr>
          <a:lstStyle/>
          <a:p>
            <a:pPr algn="ctr">
              <a:lnSpc>
                <a:spcPts val="4276"/>
              </a:lnSpc>
            </a:pPr>
            <a:r>
              <a:rPr lang="en-US" b="true" sz="3054">
                <a:solidFill>
                  <a:srgbClr val="583A28"/>
                </a:solidFill>
                <a:latin typeface="Glacial Indifference Bold"/>
                <a:ea typeface="Glacial Indifference Bold"/>
                <a:cs typeface="Glacial Indifference Bold"/>
                <a:sym typeface="Glacial Indifference Bold"/>
              </a:rPr>
              <a:t>Chart made through R, using data from my google sheet.</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2849988">
            <a:off x="13828192" y="-3853169"/>
            <a:ext cx="6862215" cy="9363166"/>
          </a:xfrm>
          <a:custGeom>
            <a:avLst/>
            <a:gdLst/>
            <a:ahLst/>
            <a:cxnLst/>
            <a:rect r="r" b="b" t="t" l="l"/>
            <a:pathLst>
              <a:path h="9363166" w="6862215">
                <a:moveTo>
                  <a:pt x="0" y="0"/>
                </a:moveTo>
                <a:lnTo>
                  <a:pt x="6862216" y="0"/>
                </a:lnTo>
                <a:lnTo>
                  <a:pt x="6862216"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4" id="14"/>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5611743" y="569497"/>
            <a:ext cx="7064513" cy="1566108"/>
          </a:xfrm>
          <a:prstGeom prst="rect">
            <a:avLst/>
          </a:prstGeom>
        </p:spPr>
        <p:txBody>
          <a:bodyPr anchor="t" rtlCol="false" tIns="0" lIns="0" bIns="0" rIns="0">
            <a:spAutoFit/>
          </a:bodyPr>
          <a:lstStyle/>
          <a:p>
            <a:pPr algn="ctr">
              <a:lnSpc>
                <a:spcPts val="11782"/>
              </a:lnSpc>
            </a:pPr>
            <a:r>
              <a:rPr lang="en-US" sz="11782">
                <a:solidFill>
                  <a:srgbClr val="583A28"/>
                </a:solidFill>
                <a:latin typeface="Abril Fatface"/>
                <a:ea typeface="Abril Fatface"/>
                <a:cs typeface="Abril Fatface"/>
                <a:sym typeface="Abril Fatface"/>
              </a:rPr>
              <a:t>locations</a:t>
            </a:r>
          </a:p>
        </p:txBody>
      </p:sp>
      <p:sp>
        <p:nvSpPr>
          <p:cNvPr name="TextBox 16" id="16"/>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17" id="17"/>
          <p:cNvSpPr txBox="true"/>
          <p:nvPr/>
        </p:nvSpPr>
        <p:spPr>
          <a:xfrm rot="0">
            <a:off x="1728055" y="4062423"/>
            <a:ext cx="15268144" cy="3854898"/>
          </a:xfrm>
          <a:prstGeom prst="rect">
            <a:avLst/>
          </a:prstGeom>
        </p:spPr>
        <p:txBody>
          <a:bodyPr anchor="t" rtlCol="false" tIns="0" lIns="0" bIns="0" rIns="0">
            <a:spAutoFit/>
          </a:bodyPr>
          <a:lstStyle/>
          <a:p>
            <a:pPr algn="ctr">
              <a:lnSpc>
                <a:spcPts val="6057"/>
              </a:lnSpc>
              <a:spcBef>
                <a:spcPct val="0"/>
              </a:spcBef>
            </a:pPr>
            <a:r>
              <a:rPr lang="en-US" sz="5047">
                <a:solidFill>
                  <a:srgbClr val="452A15"/>
                </a:solidFill>
                <a:latin typeface="Glacial Indifference"/>
                <a:ea typeface="Glacial Indifference"/>
                <a:cs typeface="Glacial Indifference"/>
                <a:sym typeface="Glacial Indifference"/>
              </a:rPr>
              <a:t>This data visualization shows the range of boba restaurant locations in the cities of Orange, Santa Ana, and Garden Grove. This gives insight into areas where boba is in most demand, and also places with high customer traffic. </a:t>
            </a:r>
          </a:p>
        </p:txBody>
      </p:sp>
      <p:sp>
        <p:nvSpPr>
          <p:cNvPr name="TextBox 18" id="18"/>
          <p:cNvSpPr txBox="true"/>
          <p:nvPr/>
        </p:nvSpPr>
        <p:spPr>
          <a:xfrm rot="0">
            <a:off x="5799412" y="2211805"/>
            <a:ext cx="706451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2, Evidence 3</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4384045">
            <a:off x="12339070" y="-3530494"/>
            <a:ext cx="6223318" cy="8491422"/>
          </a:xfrm>
          <a:custGeom>
            <a:avLst/>
            <a:gdLst/>
            <a:ahLst/>
            <a:cxnLst/>
            <a:rect r="r" b="b" t="t" l="l"/>
            <a:pathLst>
              <a:path h="8491422" w="6223318">
                <a:moveTo>
                  <a:pt x="0" y="0"/>
                </a:moveTo>
                <a:lnTo>
                  <a:pt x="6223319" y="0"/>
                </a:lnTo>
                <a:lnTo>
                  <a:pt x="6223319" y="8491422"/>
                </a:lnTo>
                <a:lnTo>
                  <a:pt x="0" y="8491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4" id="14"/>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450116" y="3363328"/>
            <a:ext cx="13387768" cy="1780172"/>
          </a:xfrm>
          <a:prstGeom prst="rect">
            <a:avLst/>
          </a:prstGeom>
        </p:spPr>
        <p:txBody>
          <a:bodyPr anchor="t" rtlCol="false" tIns="0" lIns="0" bIns="0" rIns="0">
            <a:spAutoFit/>
          </a:bodyPr>
          <a:lstStyle/>
          <a:p>
            <a:pPr algn="ctr">
              <a:lnSpc>
                <a:spcPts val="13306"/>
              </a:lnSpc>
            </a:pPr>
            <a:r>
              <a:rPr lang="en-US" sz="13306">
                <a:solidFill>
                  <a:srgbClr val="583A28"/>
                </a:solidFill>
                <a:latin typeface="Abril Fatface"/>
                <a:ea typeface="Abril Fatface"/>
                <a:cs typeface="Abril Fatface"/>
                <a:sym typeface="Abril Fatface"/>
              </a:rPr>
              <a:t>Evidence</a:t>
            </a:r>
          </a:p>
        </p:txBody>
      </p:sp>
      <p:sp>
        <p:nvSpPr>
          <p:cNvPr name="TextBox 16" id="16"/>
          <p:cNvSpPr txBox="true"/>
          <p:nvPr/>
        </p:nvSpPr>
        <p:spPr>
          <a:xfrm rot="0">
            <a:off x="3948896" y="4890366"/>
            <a:ext cx="10390209" cy="2306211"/>
          </a:xfrm>
          <a:prstGeom prst="rect">
            <a:avLst/>
          </a:prstGeom>
        </p:spPr>
        <p:txBody>
          <a:bodyPr anchor="t" rtlCol="false" tIns="0" lIns="0" bIns="0" rIns="0">
            <a:spAutoFit/>
          </a:bodyPr>
          <a:lstStyle/>
          <a:p>
            <a:pPr algn="ctr">
              <a:lnSpc>
                <a:spcPts val="17329"/>
              </a:lnSpc>
            </a:pPr>
            <a:r>
              <a:rPr lang="en-US" sz="17329">
                <a:solidFill>
                  <a:srgbClr val="583A28"/>
                </a:solidFill>
                <a:latin typeface="Abril Fatface"/>
                <a:ea typeface="Abril Fatface"/>
                <a:cs typeface="Abril Fatface"/>
                <a:sym typeface="Abril Fatface"/>
              </a:rPr>
              <a:t>Three</a:t>
            </a:r>
          </a:p>
        </p:txBody>
      </p:sp>
      <p:sp>
        <p:nvSpPr>
          <p:cNvPr name="TextBox 17" id="17"/>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18" id="18"/>
          <p:cNvSpPr txBox="true"/>
          <p:nvPr/>
        </p:nvSpPr>
        <p:spPr>
          <a:xfrm rot="0">
            <a:off x="1503691" y="7010400"/>
            <a:ext cx="15280618" cy="2247900"/>
          </a:xfrm>
          <a:prstGeom prst="rect">
            <a:avLst/>
          </a:prstGeom>
        </p:spPr>
        <p:txBody>
          <a:bodyPr anchor="t" rtlCol="false" tIns="0" lIns="0" bIns="0" rIns="0">
            <a:spAutoFit/>
          </a:bodyPr>
          <a:lstStyle/>
          <a:p>
            <a:pPr algn="ctr">
              <a:lnSpc>
                <a:spcPts val="8852"/>
              </a:lnSpc>
              <a:spcBef>
                <a:spcPct val="0"/>
              </a:spcBef>
            </a:pPr>
            <a:r>
              <a:rPr lang="en-US" sz="7376">
                <a:solidFill>
                  <a:srgbClr val="452A15"/>
                </a:solidFill>
                <a:latin typeface="Glacial Indifference"/>
                <a:ea typeface="Glacial Indifference"/>
                <a:cs typeface="Glacial Indifference"/>
                <a:sym typeface="Glacial Indifference"/>
              </a:rPr>
              <a:t>Display charts of the most popular drinks/foods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8747544"/>
            <a:chOff x="0" y="0"/>
            <a:chExt cx="2680843" cy="1444851"/>
          </a:xfrm>
        </p:grpSpPr>
        <p:sp>
          <p:nvSpPr>
            <p:cNvPr name="Freeform 6" id="6"/>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Freeform 7" id="7"/>
          <p:cNvSpPr/>
          <p:nvPr/>
        </p:nvSpPr>
        <p:spPr>
          <a:xfrm flipH="false" flipV="false" rot="0">
            <a:off x="10503891" y="0"/>
            <a:ext cx="6755409" cy="10538909"/>
          </a:xfrm>
          <a:custGeom>
            <a:avLst/>
            <a:gdLst/>
            <a:ahLst/>
            <a:cxnLst/>
            <a:rect r="r" b="b" t="t" l="l"/>
            <a:pathLst>
              <a:path h="10538909" w="6755409">
                <a:moveTo>
                  <a:pt x="0" y="0"/>
                </a:moveTo>
                <a:lnTo>
                  <a:pt x="6755409" y="0"/>
                </a:lnTo>
                <a:lnTo>
                  <a:pt x="6755409" y="10538909"/>
                </a:lnTo>
                <a:lnTo>
                  <a:pt x="0" y="10538909"/>
                </a:lnTo>
                <a:lnTo>
                  <a:pt x="0" y="0"/>
                </a:lnTo>
                <a:close/>
              </a:path>
            </a:pathLst>
          </a:custGeom>
          <a:blipFill>
            <a:blip r:embed="rId8"/>
            <a:stretch>
              <a:fillRect l="0" t="0" r="-326" b="0"/>
            </a:stretch>
          </a:blipFill>
        </p:spPr>
      </p:sp>
      <p:sp>
        <p:nvSpPr>
          <p:cNvPr name="TextBox 8" id="8"/>
          <p:cNvSpPr txBox="true"/>
          <p:nvPr/>
        </p:nvSpPr>
        <p:spPr>
          <a:xfrm rot="0">
            <a:off x="1240462" y="1574435"/>
            <a:ext cx="6536743" cy="14782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popular drink flavors</a:t>
            </a:r>
          </a:p>
        </p:txBody>
      </p:sp>
      <p:sp>
        <p:nvSpPr>
          <p:cNvPr name="TextBox 9" id="9"/>
          <p:cNvSpPr txBox="true"/>
          <p:nvPr/>
        </p:nvSpPr>
        <p:spPr>
          <a:xfrm rot="0">
            <a:off x="1028700" y="3662315"/>
            <a:ext cx="706451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3</a:t>
            </a:r>
          </a:p>
          <a:p>
            <a:pPr algn="ctr">
              <a:lnSpc>
                <a:spcPts val="4200"/>
              </a:lnSpc>
            </a:pPr>
          </a:p>
        </p:txBody>
      </p:sp>
      <p:sp>
        <p:nvSpPr>
          <p:cNvPr name="TextBox 10" id="10"/>
          <p:cNvSpPr txBox="true"/>
          <p:nvPr/>
        </p:nvSpPr>
        <p:spPr>
          <a:xfrm rot="0">
            <a:off x="2078674" y="5565530"/>
            <a:ext cx="4964565" cy="2151262"/>
          </a:xfrm>
          <a:prstGeom prst="rect">
            <a:avLst/>
          </a:prstGeom>
        </p:spPr>
        <p:txBody>
          <a:bodyPr anchor="t" rtlCol="false" tIns="0" lIns="0" bIns="0" rIns="0">
            <a:spAutoFit/>
          </a:bodyPr>
          <a:lstStyle/>
          <a:p>
            <a:pPr algn="ctr">
              <a:lnSpc>
                <a:spcPts val="4276"/>
              </a:lnSpc>
            </a:pPr>
            <a:r>
              <a:rPr lang="en-US" sz="3054">
                <a:solidFill>
                  <a:srgbClr val="583A28"/>
                </a:solidFill>
                <a:latin typeface="Glacial Indifference"/>
                <a:ea typeface="Glacial Indifference"/>
                <a:cs typeface="Glacial Indifference"/>
                <a:sym typeface="Glacial Indifference"/>
              </a:rPr>
              <a:t>This data visualization shows all of the major flavor profiles that I have found in the google sheet.  </a:t>
            </a:r>
          </a:p>
        </p:txBody>
      </p:sp>
      <p:sp>
        <p:nvSpPr>
          <p:cNvPr name="TextBox 11" id="11"/>
          <p:cNvSpPr txBox="true"/>
          <p:nvPr/>
        </p:nvSpPr>
        <p:spPr>
          <a:xfrm rot="0">
            <a:off x="1447800" y="4399547"/>
            <a:ext cx="6894907" cy="1065412"/>
          </a:xfrm>
          <a:prstGeom prst="rect">
            <a:avLst/>
          </a:prstGeom>
        </p:spPr>
        <p:txBody>
          <a:bodyPr anchor="t" rtlCol="false" tIns="0" lIns="0" bIns="0" rIns="0">
            <a:spAutoFit/>
          </a:bodyPr>
          <a:lstStyle/>
          <a:p>
            <a:pPr algn="ctr">
              <a:lnSpc>
                <a:spcPts val="4276"/>
              </a:lnSpc>
            </a:pPr>
            <a:r>
              <a:rPr lang="en-US" b="true" sz="3054">
                <a:solidFill>
                  <a:srgbClr val="583A28"/>
                </a:solidFill>
                <a:latin typeface="Glacial Indifference Bold"/>
                <a:ea typeface="Glacial Indifference Bold"/>
                <a:cs typeface="Glacial Indifference Bold"/>
                <a:sym typeface="Glacial Indifference Bold"/>
              </a:rPr>
              <a:t>Chart made through Google Sheets, using data from my </a:t>
            </a:r>
            <a:r>
              <a:rPr lang="en-US" b="true" sz="3054" u="sng">
                <a:solidFill>
                  <a:srgbClr val="583A28"/>
                </a:solidFill>
                <a:latin typeface="Glacial Indifference Bold"/>
                <a:ea typeface="Glacial Indifference Bold"/>
                <a:cs typeface="Glacial Indifference Bold"/>
                <a:sym typeface="Glacial Indifference Bold"/>
                <a:hlinkClick r:id="rId9" tooltip="https://docs.google.com/spreadsheets/d/1A4DOCagWo4o8J1B22J0ebMtNFHDJsAppj3wszVB8d0g/edit?usp=sharing"/>
              </a:rPr>
              <a:t>Google Sheet</a:t>
            </a:r>
            <a:r>
              <a:rPr lang="en-US" b="true" sz="3054">
                <a:solidFill>
                  <a:srgbClr val="583A28"/>
                </a:solidFill>
                <a:latin typeface="Glacial Indifference Bold"/>
                <a:ea typeface="Glacial Indifference Bold"/>
                <a:cs typeface="Glacial Indifference Bold"/>
                <a:sym typeface="Glacial Indifference Bold"/>
              </a:rPr>
              <a:t>.</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2849988">
            <a:off x="13828192" y="-3853169"/>
            <a:ext cx="6862215" cy="9363166"/>
          </a:xfrm>
          <a:custGeom>
            <a:avLst/>
            <a:gdLst/>
            <a:ahLst/>
            <a:cxnLst/>
            <a:rect r="r" b="b" t="t" l="l"/>
            <a:pathLst>
              <a:path h="9363166" w="6862215">
                <a:moveTo>
                  <a:pt x="0" y="0"/>
                </a:moveTo>
                <a:lnTo>
                  <a:pt x="6862216" y="0"/>
                </a:lnTo>
                <a:lnTo>
                  <a:pt x="6862216"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4" id="14"/>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5611743" y="569497"/>
            <a:ext cx="7064513" cy="1566108"/>
          </a:xfrm>
          <a:prstGeom prst="rect">
            <a:avLst/>
          </a:prstGeom>
        </p:spPr>
        <p:txBody>
          <a:bodyPr anchor="t" rtlCol="false" tIns="0" lIns="0" bIns="0" rIns="0">
            <a:spAutoFit/>
          </a:bodyPr>
          <a:lstStyle/>
          <a:p>
            <a:pPr algn="ctr">
              <a:lnSpc>
                <a:spcPts val="11782"/>
              </a:lnSpc>
            </a:pPr>
            <a:r>
              <a:rPr lang="en-US" sz="11782">
                <a:solidFill>
                  <a:srgbClr val="583A28"/>
                </a:solidFill>
                <a:latin typeface="Abril Fatface"/>
                <a:ea typeface="Abril Fatface"/>
                <a:cs typeface="Abril Fatface"/>
                <a:sym typeface="Abril Fatface"/>
              </a:rPr>
              <a:t>beverages</a:t>
            </a:r>
          </a:p>
        </p:txBody>
      </p:sp>
      <p:sp>
        <p:nvSpPr>
          <p:cNvPr name="TextBox 16" id="16"/>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17" id="17"/>
          <p:cNvSpPr txBox="true"/>
          <p:nvPr/>
        </p:nvSpPr>
        <p:spPr>
          <a:xfrm rot="0">
            <a:off x="1728055" y="4062423"/>
            <a:ext cx="14831891" cy="5343525"/>
          </a:xfrm>
          <a:prstGeom prst="rect">
            <a:avLst/>
          </a:prstGeom>
        </p:spPr>
        <p:txBody>
          <a:bodyPr anchor="t" rtlCol="false" tIns="0" lIns="0" bIns="0" rIns="0">
            <a:spAutoFit/>
          </a:bodyPr>
          <a:lstStyle/>
          <a:p>
            <a:pPr algn="ctr">
              <a:lnSpc>
                <a:spcPts val="6059"/>
              </a:lnSpc>
            </a:pPr>
            <a:r>
              <a:rPr lang="en-US" sz="5049">
                <a:solidFill>
                  <a:srgbClr val="452A15"/>
                </a:solidFill>
                <a:latin typeface="Glacial Indifference"/>
                <a:ea typeface="Glacial Indifference"/>
                <a:cs typeface="Glacial Indifference"/>
                <a:sym typeface="Glacial Indifference"/>
              </a:rPr>
              <a:t>A </a:t>
            </a:r>
            <a:r>
              <a:rPr lang="en-US" sz="5049" b="true">
                <a:solidFill>
                  <a:srgbClr val="452A15"/>
                </a:solidFill>
                <a:latin typeface="Glacial Indifference Bold"/>
                <a:ea typeface="Glacial Indifference Bold"/>
                <a:cs typeface="Glacial Indifference Bold"/>
                <a:sym typeface="Glacial Indifference Bold"/>
              </a:rPr>
              <a:t>majority</a:t>
            </a:r>
            <a:r>
              <a:rPr lang="en-US" sz="5049">
                <a:solidFill>
                  <a:srgbClr val="452A15"/>
                </a:solidFill>
                <a:latin typeface="Glacial Indifference"/>
                <a:ea typeface="Glacial Indifference"/>
                <a:cs typeface="Glacial Indifference"/>
                <a:sym typeface="Glacial Indifference"/>
              </a:rPr>
              <a:t> of the cafes analyzed have </a:t>
            </a:r>
            <a:r>
              <a:rPr lang="en-US" sz="5049" b="true">
                <a:solidFill>
                  <a:srgbClr val="452A15"/>
                </a:solidFill>
                <a:latin typeface="Glacial Indifference Bold"/>
                <a:ea typeface="Glacial Indifference Bold"/>
                <a:cs typeface="Glacial Indifference Bold"/>
                <a:sym typeface="Glacial Indifference Bold"/>
              </a:rPr>
              <a:t>specialized beverages as a popular drink. </a:t>
            </a:r>
            <a:r>
              <a:rPr lang="en-US" sz="5049">
                <a:solidFill>
                  <a:srgbClr val="452A15"/>
                </a:solidFill>
                <a:latin typeface="Glacial Indifference"/>
                <a:ea typeface="Glacial Indifference"/>
                <a:cs typeface="Glacial Indifference"/>
                <a:sym typeface="Glacial Indifference"/>
              </a:rPr>
              <a:t>My data is only displaying the most common flavors used!</a:t>
            </a:r>
          </a:p>
          <a:p>
            <a:pPr algn="ctr">
              <a:lnSpc>
                <a:spcPts val="6059"/>
              </a:lnSpc>
              <a:spcBef>
                <a:spcPct val="0"/>
              </a:spcBef>
            </a:pPr>
            <a:r>
              <a:rPr lang="en-US" sz="5049">
                <a:solidFill>
                  <a:srgbClr val="452A15"/>
                </a:solidFill>
                <a:latin typeface="Glacial Indifference"/>
                <a:ea typeface="Glacial Indifference"/>
                <a:cs typeface="Glacial Indifference"/>
                <a:sym typeface="Glacial Indifference"/>
              </a:rPr>
              <a:t>To make a successful boba buisiness, one should consider having specialized beverage and combinations of popular flavors (e.g. ube thai tea, or strawberry matcha)</a:t>
            </a:r>
          </a:p>
        </p:txBody>
      </p:sp>
      <p:sp>
        <p:nvSpPr>
          <p:cNvPr name="TextBox 18" id="18"/>
          <p:cNvSpPr txBox="true"/>
          <p:nvPr/>
        </p:nvSpPr>
        <p:spPr>
          <a:xfrm rot="0">
            <a:off x="5799412" y="2211805"/>
            <a:ext cx="706451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2, Evidence 3</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4384045">
            <a:off x="12339070" y="-3530494"/>
            <a:ext cx="6223318" cy="8491422"/>
          </a:xfrm>
          <a:custGeom>
            <a:avLst/>
            <a:gdLst/>
            <a:ahLst/>
            <a:cxnLst/>
            <a:rect r="r" b="b" t="t" l="l"/>
            <a:pathLst>
              <a:path h="8491422" w="6223318">
                <a:moveTo>
                  <a:pt x="0" y="0"/>
                </a:moveTo>
                <a:lnTo>
                  <a:pt x="6223319" y="0"/>
                </a:lnTo>
                <a:lnTo>
                  <a:pt x="6223319" y="8491422"/>
                </a:lnTo>
                <a:lnTo>
                  <a:pt x="0" y="8491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4" id="14"/>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450116" y="3363328"/>
            <a:ext cx="13387768" cy="1780172"/>
          </a:xfrm>
          <a:prstGeom prst="rect">
            <a:avLst/>
          </a:prstGeom>
        </p:spPr>
        <p:txBody>
          <a:bodyPr anchor="t" rtlCol="false" tIns="0" lIns="0" bIns="0" rIns="0">
            <a:spAutoFit/>
          </a:bodyPr>
          <a:lstStyle/>
          <a:p>
            <a:pPr algn="ctr">
              <a:lnSpc>
                <a:spcPts val="13306"/>
              </a:lnSpc>
            </a:pPr>
            <a:r>
              <a:rPr lang="en-US" sz="13306">
                <a:solidFill>
                  <a:srgbClr val="583A28"/>
                </a:solidFill>
                <a:latin typeface="Abril Fatface"/>
                <a:ea typeface="Abril Fatface"/>
                <a:cs typeface="Abril Fatface"/>
                <a:sym typeface="Abril Fatface"/>
              </a:rPr>
              <a:t>Evidence</a:t>
            </a:r>
          </a:p>
        </p:txBody>
      </p:sp>
      <p:sp>
        <p:nvSpPr>
          <p:cNvPr name="TextBox 16" id="16"/>
          <p:cNvSpPr txBox="true"/>
          <p:nvPr/>
        </p:nvSpPr>
        <p:spPr>
          <a:xfrm rot="0">
            <a:off x="3948896" y="4890366"/>
            <a:ext cx="10390209" cy="2306211"/>
          </a:xfrm>
          <a:prstGeom prst="rect">
            <a:avLst/>
          </a:prstGeom>
        </p:spPr>
        <p:txBody>
          <a:bodyPr anchor="t" rtlCol="false" tIns="0" lIns="0" bIns="0" rIns="0">
            <a:spAutoFit/>
          </a:bodyPr>
          <a:lstStyle/>
          <a:p>
            <a:pPr algn="ctr">
              <a:lnSpc>
                <a:spcPts val="17329"/>
              </a:lnSpc>
            </a:pPr>
            <a:r>
              <a:rPr lang="en-US" sz="17329">
                <a:solidFill>
                  <a:srgbClr val="583A28"/>
                </a:solidFill>
                <a:latin typeface="Abril Fatface"/>
                <a:ea typeface="Abril Fatface"/>
                <a:cs typeface="Abril Fatface"/>
                <a:sym typeface="Abril Fatface"/>
              </a:rPr>
              <a:t>Four</a:t>
            </a:r>
          </a:p>
        </p:txBody>
      </p:sp>
      <p:sp>
        <p:nvSpPr>
          <p:cNvPr name="TextBox 17" id="17"/>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18" id="18"/>
          <p:cNvSpPr txBox="true"/>
          <p:nvPr/>
        </p:nvSpPr>
        <p:spPr>
          <a:xfrm rot="0">
            <a:off x="1503691" y="7010400"/>
            <a:ext cx="15280618" cy="3371850"/>
          </a:xfrm>
          <a:prstGeom prst="rect">
            <a:avLst/>
          </a:prstGeom>
        </p:spPr>
        <p:txBody>
          <a:bodyPr anchor="t" rtlCol="false" tIns="0" lIns="0" bIns="0" rIns="0">
            <a:spAutoFit/>
          </a:bodyPr>
          <a:lstStyle/>
          <a:p>
            <a:pPr algn="ctr">
              <a:lnSpc>
                <a:spcPts val="8852"/>
              </a:lnSpc>
              <a:spcBef>
                <a:spcPct val="0"/>
              </a:spcBef>
            </a:pPr>
            <a:r>
              <a:rPr lang="en-US" sz="7376">
                <a:solidFill>
                  <a:srgbClr val="452A15"/>
                </a:solidFill>
                <a:latin typeface="Glacial Indifference"/>
                <a:ea typeface="Glacial Indifference"/>
                <a:cs typeface="Glacial Indifference"/>
                <a:sym typeface="Glacial Indifference"/>
              </a:rPr>
              <a:t>What are the prices charged for these drinks/foods? What is the average?</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8747544"/>
            <a:chOff x="0" y="0"/>
            <a:chExt cx="2680843" cy="1444851"/>
          </a:xfrm>
        </p:grpSpPr>
        <p:sp>
          <p:nvSpPr>
            <p:cNvPr name="Freeform 6" id="6"/>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Freeform 7" id="7"/>
          <p:cNvSpPr/>
          <p:nvPr/>
        </p:nvSpPr>
        <p:spPr>
          <a:xfrm flipH="false" flipV="false" rot="0">
            <a:off x="1447800" y="3516867"/>
            <a:ext cx="15687333" cy="6000405"/>
          </a:xfrm>
          <a:custGeom>
            <a:avLst/>
            <a:gdLst/>
            <a:ahLst/>
            <a:cxnLst/>
            <a:rect r="r" b="b" t="t" l="l"/>
            <a:pathLst>
              <a:path h="6000405" w="15687333">
                <a:moveTo>
                  <a:pt x="0" y="0"/>
                </a:moveTo>
                <a:lnTo>
                  <a:pt x="15687333" y="0"/>
                </a:lnTo>
                <a:lnTo>
                  <a:pt x="15687333" y="6000405"/>
                </a:lnTo>
                <a:lnTo>
                  <a:pt x="0" y="6000405"/>
                </a:lnTo>
                <a:lnTo>
                  <a:pt x="0" y="0"/>
                </a:lnTo>
                <a:close/>
              </a:path>
            </a:pathLst>
          </a:custGeom>
          <a:blipFill>
            <a:blip r:embed="rId8"/>
            <a:stretch>
              <a:fillRect l="0" t="0" r="0" b="0"/>
            </a:stretch>
          </a:blipFill>
        </p:spPr>
      </p:sp>
      <p:sp>
        <p:nvSpPr>
          <p:cNvPr name="TextBox 8" id="8"/>
          <p:cNvSpPr txBox="true"/>
          <p:nvPr/>
        </p:nvSpPr>
        <p:spPr>
          <a:xfrm rot="0">
            <a:off x="2078674" y="1074528"/>
            <a:ext cx="14944693" cy="7924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price range for cheapest drinks</a:t>
            </a:r>
          </a:p>
        </p:txBody>
      </p:sp>
      <p:sp>
        <p:nvSpPr>
          <p:cNvPr name="TextBox 9" id="9"/>
          <p:cNvSpPr txBox="true"/>
          <p:nvPr/>
        </p:nvSpPr>
        <p:spPr>
          <a:xfrm rot="0">
            <a:off x="3187804" y="1943208"/>
            <a:ext cx="1272643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4</a:t>
            </a:r>
          </a:p>
          <a:p>
            <a:pPr algn="ctr">
              <a:lnSpc>
                <a:spcPts val="4200"/>
              </a:lnSpc>
            </a:pPr>
          </a:p>
        </p:txBody>
      </p:sp>
      <p:sp>
        <p:nvSpPr>
          <p:cNvPr name="TextBox 10" id="10"/>
          <p:cNvSpPr txBox="true"/>
          <p:nvPr/>
        </p:nvSpPr>
        <p:spPr>
          <a:xfrm rot="0">
            <a:off x="1699302" y="2479207"/>
            <a:ext cx="15184330" cy="1065412"/>
          </a:xfrm>
          <a:prstGeom prst="rect">
            <a:avLst/>
          </a:prstGeom>
        </p:spPr>
        <p:txBody>
          <a:bodyPr anchor="t" rtlCol="false" tIns="0" lIns="0" bIns="0" rIns="0">
            <a:spAutoFit/>
          </a:bodyPr>
          <a:lstStyle/>
          <a:p>
            <a:pPr algn="ctr">
              <a:lnSpc>
                <a:spcPts val="4276"/>
              </a:lnSpc>
            </a:pPr>
            <a:r>
              <a:rPr lang="en-US" sz="3054">
                <a:solidFill>
                  <a:srgbClr val="583A28"/>
                </a:solidFill>
                <a:latin typeface="Glacial Indifference"/>
                <a:ea typeface="Glacial Indifference"/>
                <a:cs typeface="Glacial Indifference"/>
                <a:sym typeface="Glacial Indifference"/>
              </a:rPr>
              <a:t>This scatterplot was generated using R-studio, and displays the range of cheapest beverages.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grpSp>
        <p:nvGrpSpPr>
          <p:cNvPr name="Group 2" id="2"/>
          <p:cNvGrpSpPr/>
          <p:nvPr/>
        </p:nvGrpSpPr>
        <p:grpSpPr>
          <a:xfrm rot="0">
            <a:off x="-685800" y="-1295400"/>
            <a:ext cx="9829800" cy="12306300"/>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FEFBF6">
                <a:alpha val="92941"/>
              </a:srgbClr>
            </a:solidFill>
          </p:spPr>
        </p:sp>
      </p:grpSp>
      <p:sp>
        <p:nvSpPr>
          <p:cNvPr name="Freeform 4" id="4"/>
          <p:cNvSpPr/>
          <p:nvPr/>
        </p:nvSpPr>
        <p:spPr>
          <a:xfrm flipH="false" flipV="false" rot="969283">
            <a:off x="3132512" y="832858"/>
            <a:ext cx="15805162" cy="3570601"/>
          </a:xfrm>
          <a:custGeom>
            <a:avLst/>
            <a:gdLst/>
            <a:ahLst/>
            <a:cxnLst/>
            <a:rect r="r" b="b" t="t" l="l"/>
            <a:pathLst>
              <a:path h="3570601" w="15805162">
                <a:moveTo>
                  <a:pt x="0" y="0"/>
                </a:moveTo>
                <a:lnTo>
                  <a:pt x="15805162" y="0"/>
                </a:lnTo>
                <a:lnTo>
                  <a:pt x="15805162" y="3570601"/>
                </a:lnTo>
                <a:lnTo>
                  <a:pt x="0" y="35706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482310">
            <a:off x="10222872" y="527465"/>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6" id="16"/>
          <p:cNvSpPr txBox="true"/>
          <p:nvPr/>
        </p:nvSpPr>
        <p:spPr>
          <a:xfrm rot="0">
            <a:off x="1084871" y="3939465"/>
            <a:ext cx="9950222" cy="4096385"/>
          </a:xfrm>
          <a:prstGeom prst="rect">
            <a:avLst/>
          </a:prstGeom>
        </p:spPr>
        <p:txBody>
          <a:bodyPr anchor="t" rtlCol="false" tIns="0" lIns="0" bIns="0" rIns="0">
            <a:spAutoFit/>
          </a:bodyPr>
          <a:lstStyle/>
          <a:p>
            <a:pPr algn="l" marL="0" indent="0" lvl="0">
              <a:lnSpc>
                <a:spcPts val="6399"/>
              </a:lnSpc>
            </a:pPr>
            <a:r>
              <a:rPr lang="en-US" sz="6399" spc="63">
                <a:solidFill>
                  <a:srgbClr val="583A28"/>
                </a:solidFill>
                <a:latin typeface="Glacial Indifference"/>
                <a:ea typeface="Glacial Indifference"/>
                <a:cs typeface="Glacial Indifference"/>
                <a:sym typeface="Glacial Indifference"/>
              </a:rPr>
              <a:t> In the city of Orange, California: </a:t>
            </a:r>
            <a:r>
              <a:rPr lang="en-US" b="true" sz="6399" spc="63">
                <a:solidFill>
                  <a:srgbClr val="583A28"/>
                </a:solidFill>
                <a:latin typeface="Glacial Indifference Bold"/>
                <a:ea typeface="Glacial Indifference Bold"/>
                <a:cs typeface="Glacial Indifference Bold"/>
                <a:sym typeface="Glacial Indifference Bold"/>
              </a:rPr>
              <a:t>where</a:t>
            </a:r>
            <a:r>
              <a:rPr lang="en-US" sz="6399" spc="63">
                <a:solidFill>
                  <a:srgbClr val="583A28"/>
                </a:solidFill>
                <a:latin typeface="Glacial Indifference"/>
                <a:ea typeface="Glacial Indifference"/>
                <a:cs typeface="Glacial Indifference"/>
                <a:sym typeface="Glacial Indifference"/>
              </a:rPr>
              <a:t> should we open a boba shop, and how will the shop </a:t>
            </a:r>
            <a:r>
              <a:rPr lang="en-US" b="true" sz="6399" spc="63">
                <a:solidFill>
                  <a:srgbClr val="583A28"/>
                </a:solidFill>
                <a:latin typeface="Glacial Indifference Bold"/>
                <a:ea typeface="Glacial Indifference Bold"/>
                <a:cs typeface="Glacial Indifference Bold"/>
                <a:sym typeface="Glacial Indifference Bold"/>
              </a:rPr>
              <a:t>maximize profit margins?</a:t>
            </a:r>
            <a:r>
              <a:rPr lang="en-US" sz="6399" spc="63">
                <a:solidFill>
                  <a:srgbClr val="583A28"/>
                </a:solidFill>
                <a:latin typeface="Glacial Indifference"/>
                <a:ea typeface="Glacial Indifference"/>
                <a:cs typeface="Glacial Indifference"/>
                <a:sym typeface="Glacial Indifference"/>
              </a:rPr>
              <a:t> </a:t>
            </a:r>
          </a:p>
        </p:txBody>
      </p:sp>
      <p:sp>
        <p:nvSpPr>
          <p:cNvPr name="Freeform 17" id="17"/>
          <p:cNvSpPr/>
          <p:nvPr/>
        </p:nvSpPr>
        <p:spPr>
          <a:xfrm flipH="false" flipV="false" rot="0">
            <a:off x="12475651" y="1211425"/>
            <a:ext cx="3558528" cy="7864149"/>
          </a:xfrm>
          <a:custGeom>
            <a:avLst/>
            <a:gdLst/>
            <a:ahLst/>
            <a:cxnLst/>
            <a:rect r="r" b="b" t="t" l="l"/>
            <a:pathLst>
              <a:path h="7864149" w="3558528">
                <a:moveTo>
                  <a:pt x="0" y="0"/>
                </a:moveTo>
                <a:lnTo>
                  <a:pt x="3558528" y="0"/>
                </a:lnTo>
                <a:lnTo>
                  <a:pt x="3558528" y="7864150"/>
                </a:lnTo>
                <a:lnTo>
                  <a:pt x="0" y="78641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084871" y="257175"/>
            <a:ext cx="7450621" cy="3442922"/>
          </a:xfrm>
          <a:prstGeom prst="rect">
            <a:avLst/>
          </a:prstGeom>
        </p:spPr>
        <p:txBody>
          <a:bodyPr anchor="t" rtlCol="false" tIns="0" lIns="0" bIns="0" rIns="0">
            <a:spAutoFit/>
          </a:bodyPr>
          <a:lstStyle/>
          <a:p>
            <a:pPr algn="l">
              <a:lnSpc>
                <a:spcPts val="13285"/>
              </a:lnSpc>
            </a:pPr>
            <a:r>
              <a:rPr lang="en-US" sz="13285">
                <a:solidFill>
                  <a:srgbClr val="583A28"/>
                </a:solidFill>
                <a:latin typeface="Abril Fatface"/>
                <a:ea typeface="Abril Fatface"/>
                <a:cs typeface="Abril Fatface"/>
                <a:sym typeface="Abril Fatface"/>
              </a:rPr>
              <a:t>case study 4:</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8747544"/>
            <a:chOff x="0" y="0"/>
            <a:chExt cx="2680843" cy="1444851"/>
          </a:xfrm>
        </p:grpSpPr>
        <p:sp>
          <p:nvSpPr>
            <p:cNvPr name="Freeform 6" id="6"/>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Freeform 7" id="7"/>
          <p:cNvSpPr/>
          <p:nvPr/>
        </p:nvSpPr>
        <p:spPr>
          <a:xfrm flipH="false" flipV="false" rot="0">
            <a:off x="1100556" y="3544619"/>
            <a:ext cx="16086888" cy="6193452"/>
          </a:xfrm>
          <a:custGeom>
            <a:avLst/>
            <a:gdLst/>
            <a:ahLst/>
            <a:cxnLst/>
            <a:rect r="r" b="b" t="t" l="l"/>
            <a:pathLst>
              <a:path h="6193452" w="16086888">
                <a:moveTo>
                  <a:pt x="0" y="0"/>
                </a:moveTo>
                <a:lnTo>
                  <a:pt x="16086888" y="0"/>
                </a:lnTo>
                <a:lnTo>
                  <a:pt x="16086888" y="6193452"/>
                </a:lnTo>
                <a:lnTo>
                  <a:pt x="0" y="6193452"/>
                </a:lnTo>
                <a:lnTo>
                  <a:pt x="0" y="0"/>
                </a:lnTo>
                <a:close/>
              </a:path>
            </a:pathLst>
          </a:custGeom>
          <a:blipFill>
            <a:blip r:embed="rId8"/>
            <a:stretch>
              <a:fillRect l="0" t="0" r="0" b="0"/>
            </a:stretch>
          </a:blipFill>
        </p:spPr>
      </p:sp>
      <p:sp>
        <p:nvSpPr>
          <p:cNvPr name="TextBox 8" id="8"/>
          <p:cNvSpPr txBox="true"/>
          <p:nvPr/>
        </p:nvSpPr>
        <p:spPr>
          <a:xfrm rot="0">
            <a:off x="2078674" y="1074528"/>
            <a:ext cx="14944693" cy="7924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price range for expensive drinks</a:t>
            </a:r>
          </a:p>
        </p:txBody>
      </p:sp>
      <p:sp>
        <p:nvSpPr>
          <p:cNvPr name="TextBox 9" id="9"/>
          <p:cNvSpPr txBox="true"/>
          <p:nvPr/>
        </p:nvSpPr>
        <p:spPr>
          <a:xfrm rot="0">
            <a:off x="3187804" y="1943208"/>
            <a:ext cx="1272643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 Evidence 4</a:t>
            </a:r>
          </a:p>
          <a:p>
            <a:pPr algn="ctr">
              <a:lnSpc>
                <a:spcPts val="4200"/>
              </a:lnSpc>
            </a:pPr>
          </a:p>
        </p:txBody>
      </p:sp>
      <p:sp>
        <p:nvSpPr>
          <p:cNvPr name="TextBox 10" id="10"/>
          <p:cNvSpPr txBox="true"/>
          <p:nvPr/>
        </p:nvSpPr>
        <p:spPr>
          <a:xfrm rot="0">
            <a:off x="1699302" y="2479207"/>
            <a:ext cx="15184330" cy="1065412"/>
          </a:xfrm>
          <a:prstGeom prst="rect">
            <a:avLst/>
          </a:prstGeom>
        </p:spPr>
        <p:txBody>
          <a:bodyPr anchor="t" rtlCol="false" tIns="0" lIns="0" bIns="0" rIns="0">
            <a:spAutoFit/>
          </a:bodyPr>
          <a:lstStyle/>
          <a:p>
            <a:pPr algn="ctr">
              <a:lnSpc>
                <a:spcPts val="4276"/>
              </a:lnSpc>
            </a:pPr>
            <a:r>
              <a:rPr lang="en-US" sz="3054">
                <a:solidFill>
                  <a:srgbClr val="583A28"/>
                </a:solidFill>
                <a:latin typeface="Glacial Indifference"/>
                <a:ea typeface="Glacial Indifference"/>
                <a:cs typeface="Glacial Indifference"/>
                <a:sym typeface="Glacial Indifference"/>
              </a:rPr>
              <a:t>This scatterplot was generated using R-studio, and displays the range of expensive beverages.</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8747544"/>
            <a:chOff x="0" y="0"/>
            <a:chExt cx="2680843" cy="1444851"/>
          </a:xfrm>
        </p:grpSpPr>
        <p:sp>
          <p:nvSpPr>
            <p:cNvPr name="Freeform 6" id="6"/>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Freeform 7" id="7"/>
          <p:cNvSpPr/>
          <p:nvPr/>
        </p:nvSpPr>
        <p:spPr>
          <a:xfrm flipH="false" flipV="false" rot="0">
            <a:off x="1125104" y="3462010"/>
            <a:ext cx="16134196" cy="6332672"/>
          </a:xfrm>
          <a:custGeom>
            <a:avLst/>
            <a:gdLst/>
            <a:ahLst/>
            <a:cxnLst/>
            <a:rect r="r" b="b" t="t" l="l"/>
            <a:pathLst>
              <a:path h="6332672" w="16134196">
                <a:moveTo>
                  <a:pt x="0" y="0"/>
                </a:moveTo>
                <a:lnTo>
                  <a:pt x="16134196" y="0"/>
                </a:lnTo>
                <a:lnTo>
                  <a:pt x="16134196" y="6332672"/>
                </a:lnTo>
                <a:lnTo>
                  <a:pt x="0" y="6332672"/>
                </a:lnTo>
                <a:lnTo>
                  <a:pt x="0" y="0"/>
                </a:lnTo>
                <a:close/>
              </a:path>
            </a:pathLst>
          </a:custGeom>
          <a:blipFill>
            <a:blip r:embed="rId8"/>
            <a:stretch>
              <a:fillRect l="0" t="0" r="0" b="0"/>
            </a:stretch>
          </a:blipFill>
        </p:spPr>
      </p:sp>
      <p:sp>
        <p:nvSpPr>
          <p:cNvPr name="TextBox 8" id="8"/>
          <p:cNvSpPr txBox="true"/>
          <p:nvPr/>
        </p:nvSpPr>
        <p:spPr>
          <a:xfrm rot="0">
            <a:off x="2078674" y="1074528"/>
            <a:ext cx="14944693" cy="7924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price range for average drinks</a:t>
            </a:r>
          </a:p>
        </p:txBody>
      </p:sp>
      <p:sp>
        <p:nvSpPr>
          <p:cNvPr name="TextBox 9" id="9"/>
          <p:cNvSpPr txBox="true"/>
          <p:nvPr/>
        </p:nvSpPr>
        <p:spPr>
          <a:xfrm rot="0">
            <a:off x="3187804" y="1943208"/>
            <a:ext cx="1272643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4</a:t>
            </a:r>
          </a:p>
          <a:p>
            <a:pPr algn="ctr">
              <a:lnSpc>
                <a:spcPts val="4200"/>
              </a:lnSpc>
            </a:pPr>
          </a:p>
        </p:txBody>
      </p:sp>
      <p:sp>
        <p:nvSpPr>
          <p:cNvPr name="TextBox 10" id="10"/>
          <p:cNvSpPr txBox="true"/>
          <p:nvPr/>
        </p:nvSpPr>
        <p:spPr>
          <a:xfrm rot="0">
            <a:off x="1839037" y="2396598"/>
            <a:ext cx="15184330" cy="1065412"/>
          </a:xfrm>
          <a:prstGeom prst="rect">
            <a:avLst/>
          </a:prstGeom>
        </p:spPr>
        <p:txBody>
          <a:bodyPr anchor="t" rtlCol="false" tIns="0" lIns="0" bIns="0" rIns="0">
            <a:spAutoFit/>
          </a:bodyPr>
          <a:lstStyle/>
          <a:p>
            <a:pPr algn="ctr">
              <a:lnSpc>
                <a:spcPts val="4276"/>
              </a:lnSpc>
            </a:pPr>
            <a:r>
              <a:rPr lang="en-US" sz="3054">
                <a:solidFill>
                  <a:srgbClr val="583A28"/>
                </a:solidFill>
                <a:latin typeface="Glacial Indifference"/>
                <a:ea typeface="Glacial Indifference"/>
                <a:cs typeface="Glacial Indifference"/>
                <a:sym typeface="Glacial Indifference"/>
              </a:rPr>
              <a:t>This scatterplot was generated using R-studio, and displays the range of average drink prices. </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8747544"/>
            <a:chOff x="0" y="0"/>
            <a:chExt cx="2680843" cy="1444851"/>
          </a:xfrm>
        </p:grpSpPr>
        <p:sp>
          <p:nvSpPr>
            <p:cNvPr name="Freeform 6" id="6"/>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Freeform 7" id="7"/>
          <p:cNvSpPr/>
          <p:nvPr/>
        </p:nvSpPr>
        <p:spPr>
          <a:xfrm flipH="false" flipV="false" rot="0">
            <a:off x="2021614" y="3544619"/>
            <a:ext cx="14071496" cy="5997975"/>
          </a:xfrm>
          <a:custGeom>
            <a:avLst/>
            <a:gdLst/>
            <a:ahLst/>
            <a:cxnLst/>
            <a:rect r="r" b="b" t="t" l="l"/>
            <a:pathLst>
              <a:path h="5997975" w="14071496">
                <a:moveTo>
                  <a:pt x="0" y="0"/>
                </a:moveTo>
                <a:lnTo>
                  <a:pt x="14071495" y="0"/>
                </a:lnTo>
                <a:lnTo>
                  <a:pt x="14071495" y="5997975"/>
                </a:lnTo>
                <a:lnTo>
                  <a:pt x="0" y="5997975"/>
                </a:lnTo>
                <a:lnTo>
                  <a:pt x="0" y="0"/>
                </a:lnTo>
                <a:close/>
              </a:path>
            </a:pathLst>
          </a:custGeom>
          <a:blipFill>
            <a:blip r:embed="rId8"/>
            <a:stretch>
              <a:fillRect l="0" t="0" r="0" b="0"/>
            </a:stretch>
          </a:blipFill>
        </p:spPr>
      </p:sp>
      <p:sp>
        <p:nvSpPr>
          <p:cNvPr name="TextBox 8" id="8"/>
          <p:cNvSpPr txBox="true"/>
          <p:nvPr/>
        </p:nvSpPr>
        <p:spPr>
          <a:xfrm rot="0">
            <a:off x="2078674" y="1074528"/>
            <a:ext cx="14944693" cy="7924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price range for cheapest snacks</a:t>
            </a:r>
          </a:p>
        </p:txBody>
      </p:sp>
      <p:sp>
        <p:nvSpPr>
          <p:cNvPr name="TextBox 9" id="9"/>
          <p:cNvSpPr txBox="true"/>
          <p:nvPr/>
        </p:nvSpPr>
        <p:spPr>
          <a:xfrm rot="0">
            <a:off x="3187804" y="1943208"/>
            <a:ext cx="1272643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4</a:t>
            </a:r>
          </a:p>
          <a:p>
            <a:pPr algn="ctr">
              <a:lnSpc>
                <a:spcPts val="4200"/>
              </a:lnSpc>
            </a:pPr>
          </a:p>
        </p:txBody>
      </p:sp>
      <p:sp>
        <p:nvSpPr>
          <p:cNvPr name="TextBox 10" id="10"/>
          <p:cNvSpPr txBox="true"/>
          <p:nvPr/>
        </p:nvSpPr>
        <p:spPr>
          <a:xfrm rot="0">
            <a:off x="1699302" y="2479207"/>
            <a:ext cx="15184330" cy="522487"/>
          </a:xfrm>
          <a:prstGeom prst="rect">
            <a:avLst/>
          </a:prstGeom>
        </p:spPr>
        <p:txBody>
          <a:bodyPr anchor="t" rtlCol="false" tIns="0" lIns="0" bIns="0" rIns="0">
            <a:spAutoFit/>
          </a:bodyPr>
          <a:lstStyle/>
          <a:p>
            <a:pPr algn="ctr">
              <a:lnSpc>
                <a:spcPts val="4276"/>
              </a:lnSpc>
            </a:pPr>
            <a:r>
              <a:rPr lang="en-US" sz="3054">
                <a:solidFill>
                  <a:srgbClr val="583A28"/>
                </a:solidFill>
                <a:latin typeface="Glacial Indifference"/>
                <a:ea typeface="Glacial Indifference"/>
                <a:cs typeface="Glacial Indifference"/>
                <a:sym typeface="Glacial Indifference"/>
              </a:rPr>
              <a:t>This scatterplot was generated using R-studio, and displays the range of cheapest foods.</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8747544"/>
            <a:chOff x="0" y="0"/>
            <a:chExt cx="2680843" cy="1444851"/>
          </a:xfrm>
        </p:grpSpPr>
        <p:sp>
          <p:nvSpPr>
            <p:cNvPr name="Freeform 6" id="6"/>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Freeform 7" id="7"/>
          <p:cNvSpPr/>
          <p:nvPr/>
        </p:nvSpPr>
        <p:spPr>
          <a:xfrm flipH="false" flipV="false" rot="0">
            <a:off x="1815138" y="3229744"/>
            <a:ext cx="14657723" cy="6431076"/>
          </a:xfrm>
          <a:custGeom>
            <a:avLst/>
            <a:gdLst/>
            <a:ahLst/>
            <a:cxnLst/>
            <a:rect r="r" b="b" t="t" l="l"/>
            <a:pathLst>
              <a:path h="6431076" w="14657723">
                <a:moveTo>
                  <a:pt x="0" y="0"/>
                </a:moveTo>
                <a:lnTo>
                  <a:pt x="14657724" y="0"/>
                </a:lnTo>
                <a:lnTo>
                  <a:pt x="14657724" y="6431077"/>
                </a:lnTo>
                <a:lnTo>
                  <a:pt x="0" y="6431077"/>
                </a:lnTo>
                <a:lnTo>
                  <a:pt x="0" y="0"/>
                </a:lnTo>
                <a:close/>
              </a:path>
            </a:pathLst>
          </a:custGeom>
          <a:blipFill>
            <a:blip r:embed="rId8"/>
            <a:stretch>
              <a:fillRect l="0" t="0" r="0" b="0"/>
            </a:stretch>
          </a:blipFill>
        </p:spPr>
      </p:sp>
      <p:sp>
        <p:nvSpPr>
          <p:cNvPr name="TextBox 8" id="8"/>
          <p:cNvSpPr txBox="true"/>
          <p:nvPr/>
        </p:nvSpPr>
        <p:spPr>
          <a:xfrm rot="0">
            <a:off x="2078674" y="1074528"/>
            <a:ext cx="14944693" cy="7924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price range for expensive drinks</a:t>
            </a:r>
          </a:p>
        </p:txBody>
      </p:sp>
      <p:sp>
        <p:nvSpPr>
          <p:cNvPr name="TextBox 9" id="9"/>
          <p:cNvSpPr txBox="true"/>
          <p:nvPr/>
        </p:nvSpPr>
        <p:spPr>
          <a:xfrm rot="0">
            <a:off x="3187804" y="1943208"/>
            <a:ext cx="1272643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 Evidence 4</a:t>
            </a:r>
          </a:p>
          <a:p>
            <a:pPr algn="ctr">
              <a:lnSpc>
                <a:spcPts val="4200"/>
              </a:lnSpc>
            </a:pPr>
          </a:p>
        </p:txBody>
      </p:sp>
      <p:sp>
        <p:nvSpPr>
          <p:cNvPr name="TextBox 10" id="10"/>
          <p:cNvSpPr txBox="true"/>
          <p:nvPr/>
        </p:nvSpPr>
        <p:spPr>
          <a:xfrm rot="0">
            <a:off x="1699302" y="2479207"/>
            <a:ext cx="15184330" cy="522487"/>
          </a:xfrm>
          <a:prstGeom prst="rect">
            <a:avLst/>
          </a:prstGeom>
        </p:spPr>
        <p:txBody>
          <a:bodyPr anchor="t" rtlCol="false" tIns="0" lIns="0" bIns="0" rIns="0">
            <a:spAutoFit/>
          </a:bodyPr>
          <a:lstStyle/>
          <a:p>
            <a:pPr algn="ctr">
              <a:lnSpc>
                <a:spcPts val="4276"/>
              </a:lnSpc>
            </a:pPr>
            <a:r>
              <a:rPr lang="en-US" sz="3054">
                <a:solidFill>
                  <a:srgbClr val="583A28"/>
                </a:solidFill>
                <a:latin typeface="Glacial Indifference"/>
                <a:ea typeface="Glacial Indifference"/>
                <a:cs typeface="Glacial Indifference"/>
                <a:sym typeface="Glacial Indifference"/>
              </a:rPr>
              <a:t>This scatterplot was generated using R-studio, and displays the range of expensive foods.</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8747544"/>
            <a:chOff x="0" y="0"/>
            <a:chExt cx="2680843" cy="1444851"/>
          </a:xfrm>
        </p:grpSpPr>
        <p:sp>
          <p:nvSpPr>
            <p:cNvPr name="Freeform 6" id="6"/>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Freeform 7" id="7"/>
          <p:cNvSpPr/>
          <p:nvPr/>
        </p:nvSpPr>
        <p:spPr>
          <a:xfrm flipH="false" flipV="false" rot="0">
            <a:off x="1917520" y="3716582"/>
            <a:ext cx="14452961" cy="5383728"/>
          </a:xfrm>
          <a:custGeom>
            <a:avLst/>
            <a:gdLst/>
            <a:ahLst/>
            <a:cxnLst/>
            <a:rect r="r" b="b" t="t" l="l"/>
            <a:pathLst>
              <a:path h="5383728" w="14452961">
                <a:moveTo>
                  <a:pt x="0" y="0"/>
                </a:moveTo>
                <a:lnTo>
                  <a:pt x="14452960" y="0"/>
                </a:lnTo>
                <a:lnTo>
                  <a:pt x="14452960" y="5383728"/>
                </a:lnTo>
                <a:lnTo>
                  <a:pt x="0" y="5383728"/>
                </a:lnTo>
                <a:lnTo>
                  <a:pt x="0" y="0"/>
                </a:lnTo>
                <a:close/>
              </a:path>
            </a:pathLst>
          </a:custGeom>
          <a:blipFill>
            <a:blip r:embed="rId8"/>
            <a:stretch>
              <a:fillRect l="0" t="0" r="0" b="0"/>
            </a:stretch>
          </a:blipFill>
        </p:spPr>
      </p:sp>
      <p:sp>
        <p:nvSpPr>
          <p:cNvPr name="TextBox 8" id="8"/>
          <p:cNvSpPr txBox="true"/>
          <p:nvPr/>
        </p:nvSpPr>
        <p:spPr>
          <a:xfrm rot="0">
            <a:off x="2078674" y="1074528"/>
            <a:ext cx="14944693" cy="7924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price range for average snacks</a:t>
            </a:r>
          </a:p>
        </p:txBody>
      </p:sp>
      <p:sp>
        <p:nvSpPr>
          <p:cNvPr name="TextBox 9" id="9"/>
          <p:cNvSpPr txBox="true"/>
          <p:nvPr/>
        </p:nvSpPr>
        <p:spPr>
          <a:xfrm rot="0">
            <a:off x="3187804" y="1943208"/>
            <a:ext cx="1272643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4</a:t>
            </a:r>
          </a:p>
          <a:p>
            <a:pPr algn="ctr">
              <a:lnSpc>
                <a:spcPts val="4200"/>
              </a:lnSpc>
            </a:pPr>
          </a:p>
        </p:txBody>
      </p:sp>
      <p:sp>
        <p:nvSpPr>
          <p:cNvPr name="TextBox 10" id="10"/>
          <p:cNvSpPr txBox="true"/>
          <p:nvPr/>
        </p:nvSpPr>
        <p:spPr>
          <a:xfrm rot="0">
            <a:off x="1839037" y="2396598"/>
            <a:ext cx="15184330" cy="1065412"/>
          </a:xfrm>
          <a:prstGeom prst="rect">
            <a:avLst/>
          </a:prstGeom>
        </p:spPr>
        <p:txBody>
          <a:bodyPr anchor="t" rtlCol="false" tIns="0" lIns="0" bIns="0" rIns="0">
            <a:spAutoFit/>
          </a:bodyPr>
          <a:lstStyle/>
          <a:p>
            <a:pPr algn="ctr">
              <a:lnSpc>
                <a:spcPts val="4276"/>
              </a:lnSpc>
            </a:pPr>
            <a:r>
              <a:rPr lang="en-US" sz="3054">
                <a:solidFill>
                  <a:srgbClr val="583A28"/>
                </a:solidFill>
                <a:latin typeface="Glacial Indifference"/>
                <a:ea typeface="Glacial Indifference"/>
                <a:cs typeface="Glacial Indifference"/>
                <a:sym typeface="Glacial Indifference"/>
              </a:rPr>
              <a:t>This scatterplot was generated using R-studio, and displays the range of average food prices. </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7290635">
            <a:off x="-2580293" y="-3415003"/>
            <a:ext cx="6239748" cy="8513839"/>
          </a:xfrm>
          <a:custGeom>
            <a:avLst/>
            <a:gdLst/>
            <a:ahLst/>
            <a:cxnLst/>
            <a:rect r="r" b="b" t="t" l="l"/>
            <a:pathLst>
              <a:path h="8513839" w="6239748">
                <a:moveTo>
                  <a:pt x="0" y="0"/>
                </a:moveTo>
                <a:lnTo>
                  <a:pt x="6239748" y="0"/>
                </a:lnTo>
                <a:lnTo>
                  <a:pt x="6239748" y="8513839"/>
                </a:lnTo>
                <a:lnTo>
                  <a:pt x="0" y="851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Freeform 4" id="4"/>
          <p:cNvSpPr/>
          <p:nvPr/>
        </p:nvSpPr>
        <p:spPr>
          <a:xfrm flipH="false" flipV="false" rot="0">
            <a:off x="13858947" y="-1057271"/>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611743" y="569497"/>
            <a:ext cx="7064513" cy="1566108"/>
          </a:xfrm>
          <a:prstGeom prst="rect">
            <a:avLst/>
          </a:prstGeom>
        </p:spPr>
        <p:txBody>
          <a:bodyPr anchor="t" rtlCol="false" tIns="0" lIns="0" bIns="0" rIns="0">
            <a:spAutoFit/>
          </a:bodyPr>
          <a:lstStyle/>
          <a:p>
            <a:pPr algn="ctr">
              <a:lnSpc>
                <a:spcPts val="11782"/>
              </a:lnSpc>
            </a:pPr>
            <a:r>
              <a:rPr lang="en-US" sz="11782">
                <a:solidFill>
                  <a:srgbClr val="583A28"/>
                </a:solidFill>
                <a:latin typeface="Abril Fatface"/>
                <a:ea typeface="Abril Fatface"/>
                <a:cs typeface="Abril Fatface"/>
                <a:sym typeface="Abril Fatface"/>
              </a:rPr>
              <a:t>prices</a:t>
            </a:r>
          </a:p>
        </p:txBody>
      </p:sp>
      <p:sp>
        <p:nvSpPr>
          <p:cNvPr name="TextBox 6" id="6"/>
          <p:cNvSpPr txBox="true"/>
          <p:nvPr/>
        </p:nvSpPr>
        <p:spPr>
          <a:xfrm rot="0">
            <a:off x="5799412" y="2211805"/>
            <a:ext cx="706451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2, Evidence 4</a:t>
            </a:r>
          </a:p>
        </p:txBody>
      </p:sp>
      <p:sp>
        <p:nvSpPr>
          <p:cNvPr name="TextBox 7" id="7"/>
          <p:cNvSpPr txBox="true"/>
          <p:nvPr/>
        </p:nvSpPr>
        <p:spPr>
          <a:xfrm rot="0">
            <a:off x="1728055" y="3533772"/>
            <a:ext cx="15531245" cy="4787579"/>
          </a:xfrm>
          <a:prstGeom prst="rect">
            <a:avLst/>
          </a:prstGeom>
        </p:spPr>
        <p:txBody>
          <a:bodyPr anchor="t" rtlCol="false" tIns="0" lIns="0" bIns="0" rIns="0">
            <a:spAutoFit/>
          </a:bodyPr>
          <a:lstStyle/>
          <a:p>
            <a:pPr algn="ctr">
              <a:lnSpc>
                <a:spcPts val="6345"/>
              </a:lnSpc>
            </a:pPr>
            <a:r>
              <a:rPr lang="en-US" sz="5288">
                <a:solidFill>
                  <a:srgbClr val="452A15"/>
                </a:solidFill>
                <a:latin typeface="Glacial Indifference"/>
                <a:ea typeface="Glacial Indifference"/>
                <a:cs typeface="Glacial Indifference"/>
                <a:sym typeface="Glacial Indifference"/>
              </a:rPr>
              <a:t>A </a:t>
            </a:r>
            <a:r>
              <a:rPr lang="en-US" sz="5288" b="true">
                <a:solidFill>
                  <a:srgbClr val="452A15"/>
                </a:solidFill>
                <a:latin typeface="Glacial Indifference Bold"/>
                <a:ea typeface="Glacial Indifference Bold"/>
                <a:cs typeface="Glacial Indifference Bold"/>
                <a:sym typeface="Glacial Indifference Bold"/>
              </a:rPr>
              <a:t>majority</a:t>
            </a:r>
            <a:r>
              <a:rPr lang="en-US" sz="5288">
                <a:solidFill>
                  <a:srgbClr val="452A15"/>
                </a:solidFill>
                <a:latin typeface="Glacial Indifference"/>
                <a:ea typeface="Glacial Indifference"/>
                <a:cs typeface="Glacial Indifference"/>
                <a:sym typeface="Glacial Indifference"/>
              </a:rPr>
              <a:t> of the cafes analyzed have generally lower price ranges for drinks. </a:t>
            </a:r>
          </a:p>
          <a:p>
            <a:pPr algn="ctr">
              <a:lnSpc>
                <a:spcPts val="6345"/>
              </a:lnSpc>
            </a:pPr>
            <a:r>
              <a:rPr lang="en-US" sz="5288">
                <a:solidFill>
                  <a:srgbClr val="452A15"/>
                </a:solidFill>
                <a:latin typeface="Glacial Indifference"/>
                <a:ea typeface="Glacial Indifference"/>
                <a:cs typeface="Glacial Indifference"/>
                <a:sym typeface="Glacial Indifference"/>
              </a:rPr>
              <a:t>Many boba cafes also offer food/snacks to pair with boba. This may bring additional revenue to the restaurant!  </a:t>
            </a:r>
          </a:p>
          <a:p>
            <a:pPr algn="ctr">
              <a:lnSpc>
                <a:spcPts val="6345"/>
              </a:lnSpc>
              <a:spcBef>
                <a:spcPct val="0"/>
              </a:spcBef>
            </a:pP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7290635">
            <a:off x="-2580293" y="-3415003"/>
            <a:ext cx="6239748" cy="8513839"/>
          </a:xfrm>
          <a:custGeom>
            <a:avLst/>
            <a:gdLst/>
            <a:ahLst/>
            <a:cxnLst/>
            <a:rect r="r" b="b" t="t" l="l"/>
            <a:pathLst>
              <a:path h="8513839" w="6239748">
                <a:moveTo>
                  <a:pt x="0" y="0"/>
                </a:moveTo>
                <a:lnTo>
                  <a:pt x="6239748" y="0"/>
                </a:lnTo>
                <a:lnTo>
                  <a:pt x="6239748" y="8513839"/>
                </a:lnTo>
                <a:lnTo>
                  <a:pt x="0" y="851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Freeform 4" id="4"/>
          <p:cNvSpPr/>
          <p:nvPr/>
        </p:nvSpPr>
        <p:spPr>
          <a:xfrm flipH="false" flipV="false" rot="0">
            <a:off x="13858947" y="-1057271"/>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611743" y="569497"/>
            <a:ext cx="7064513" cy="1566108"/>
          </a:xfrm>
          <a:prstGeom prst="rect">
            <a:avLst/>
          </a:prstGeom>
        </p:spPr>
        <p:txBody>
          <a:bodyPr anchor="t" rtlCol="false" tIns="0" lIns="0" bIns="0" rIns="0">
            <a:spAutoFit/>
          </a:bodyPr>
          <a:lstStyle/>
          <a:p>
            <a:pPr algn="ctr">
              <a:lnSpc>
                <a:spcPts val="11782"/>
              </a:lnSpc>
            </a:pPr>
            <a:r>
              <a:rPr lang="en-US" sz="11782">
                <a:solidFill>
                  <a:srgbClr val="583A28"/>
                </a:solidFill>
                <a:latin typeface="Abril Fatface"/>
                <a:ea typeface="Abril Fatface"/>
                <a:cs typeface="Abril Fatface"/>
                <a:sym typeface="Abril Fatface"/>
              </a:rPr>
              <a:t>prices</a:t>
            </a:r>
          </a:p>
        </p:txBody>
      </p:sp>
      <p:sp>
        <p:nvSpPr>
          <p:cNvPr name="TextBox 6" id="6"/>
          <p:cNvSpPr txBox="true"/>
          <p:nvPr/>
        </p:nvSpPr>
        <p:spPr>
          <a:xfrm rot="0">
            <a:off x="5799412" y="2211805"/>
            <a:ext cx="706451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2, Evidence 4</a:t>
            </a:r>
          </a:p>
        </p:txBody>
      </p:sp>
      <p:sp>
        <p:nvSpPr>
          <p:cNvPr name="TextBox 7" id="7"/>
          <p:cNvSpPr txBox="true"/>
          <p:nvPr/>
        </p:nvSpPr>
        <p:spPr>
          <a:xfrm rot="0">
            <a:off x="1728055" y="3533772"/>
            <a:ext cx="15531245" cy="3989649"/>
          </a:xfrm>
          <a:prstGeom prst="rect">
            <a:avLst/>
          </a:prstGeom>
        </p:spPr>
        <p:txBody>
          <a:bodyPr anchor="t" rtlCol="false" tIns="0" lIns="0" bIns="0" rIns="0">
            <a:spAutoFit/>
          </a:bodyPr>
          <a:lstStyle/>
          <a:p>
            <a:pPr algn="ctr">
              <a:lnSpc>
                <a:spcPts val="6345"/>
              </a:lnSpc>
            </a:pPr>
            <a:r>
              <a:rPr lang="en-US" sz="5288">
                <a:solidFill>
                  <a:srgbClr val="452A15"/>
                </a:solidFill>
                <a:latin typeface="Glacial Indifference"/>
                <a:ea typeface="Glacial Indifference"/>
                <a:cs typeface="Glacial Indifference"/>
                <a:sym typeface="Glacial Indifference"/>
              </a:rPr>
              <a:t>However: It is important to note that</a:t>
            </a:r>
            <a:r>
              <a:rPr lang="en-US" sz="5288">
                <a:solidFill>
                  <a:srgbClr val="452A15"/>
                </a:solidFill>
                <a:latin typeface="Glacial Indifference"/>
                <a:ea typeface="Glacial Indifference"/>
                <a:cs typeface="Glacial Indifference"/>
                <a:sym typeface="Glacial Indifference"/>
              </a:rPr>
              <a:t> </a:t>
            </a:r>
          </a:p>
          <a:p>
            <a:pPr algn="ctr">
              <a:lnSpc>
                <a:spcPts val="6345"/>
              </a:lnSpc>
            </a:pPr>
            <a:r>
              <a:rPr lang="en-US" sz="5288">
                <a:solidFill>
                  <a:srgbClr val="452A15"/>
                </a:solidFill>
                <a:latin typeface="Glacial Indifference"/>
                <a:ea typeface="Glacial Indifference"/>
                <a:cs typeface="Glacial Indifference"/>
                <a:sym typeface="Glacial Indifference"/>
              </a:rPr>
              <a:t>11 of the restaurants in my dataset did NOT serve food. This is because many customers choose not to buy food and also because it adds to the overall cost.</a:t>
            </a:r>
          </a:p>
          <a:p>
            <a:pPr algn="ctr">
              <a:lnSpc>
                <a:spcPts val="6345"/>
              </a:lnSpc>
              <a:spcBef>
                <a:spcPct val="0"/>
              </a:spcBef>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4384045">
            <a:off x="12339070" y="-3530494"/>
            <a:ext cx="6223318" cy="8491422"/>
          </a:xfrm>
          <a:custGeom>
            <a:avLst/>
            <a:gdLst/>
            <a:ahLst/>
            <a:cxnLst/>
            <a:rect r="r" b="b" t="t" l="l"/>
            <a:pathLst>
              <a:path h="8491422" w="6223318">
                <a:moveTo>
                  <a:pt x="0" y="0"/>
                </a:moveTo>
                <a:lnTo>
                  <a:pt x="6223319" y="0"/>
                </a:lnTo>
                <a:lnTo>
                  <a:pt x="6223319" y="8491422"/>
                </a:lnTo>
                <a:lnTo>
                  <a:pt x="0" y="8491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4" id="14"/>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450116" y="3109976"/>
            <a:ext cx="13387768" cy="1780172"/>
          </a:xfrm>
          <a:prstGeom prst="rect">
            <a:avLst/>
          </a:prstGeom>
        </p:spPr>
        <p:txBody>
          <a:bodyPr anchor="t" rtlCol="false" tIns="0" lIns="0" bIns="0" rIns="0">
            <a:spAutoFit/>
          </a:bodyPr>
          <a:lstStyle/>
          <a:p>
            <a:pPr algn="ctr">
              <a:lnSpc>
                <a:spcPts val="13306"/>
              </a:lnSpc>
            </a:pPr>
            <a:r>
              <a:rPr lang="en-US" sz="13306">
                <a:solidFill>
                  <a:srgbClr val="583A28"/>
                </a:solidFill>
                <a:latin typeface="Abril Fatface"/>
                <a:ea typeface="Abril Fatface"/>
                <a:cs typeface="Abril Fatface"/>
                <a:sym typeface="Abril Fatface"/>
              </a:rPr>
              <a:t>Evidence</a:t>
            </a:r>
          </a:p>
        </p:txBody>
      </p:sp>
      <p:sp>
        <p:nvSpPr>
          <p:cNvPr name="TextBox 16" id="16"/>
          <p:cNvSpPr txBox="true"/>
          <p:nvPr/>
        </p:nvSpPr>
        <p:spPr>
          <a:xfrm rot="0">
            <a:off x="3948896" y="4405323"/>
            <a:ext cx="10390209" cy="2306211"/>
          </a:xfrm>
          <a:prstGeom prst="rect">
            <a:avLst/>
          </a:prstGeom>
        </p:spPr>
        <p:txBody>
          <a:bodyPr anchor="t" rtlCol="false" tIns="0" lIns="0" bIns="0" rIns="0">
            <a:spAutoFit/>
          </a:bodyPr>
          <a:lstStyle/>
          <a:p>
            <a:pPr algn="ctr">
              <a:lnSpc>
                <a:spcPts val="17329"/>
              </a:lnSpc>
            </a:pPr>
            <a:r>
              <a:rPr lang="en-US" sz="17329">
                <a:solidFill>
                  <a:srgbClr val="583A28"/>
                </a:solidFill>
                <a:latin typeface="Abril Fatface"/>
                <a:ea typeface="Abril Fatface"/>
                <a:cs typeface="Abril Fatface"/>
                <a:sym typeface="Abril Fatface"/>
              </a:rPr>
              <a:t>Five</a:t>
            </a:r>
          </a:p>
        </p:txBody>
      </p:sp>
      <p:sp>
        <p:nvSpPr>
          <p:cNvPr name="TextBox 17" id="17"/>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18" id="18"/>
          <p:cNvSpPr txBox="true"/>
          <p:nvPr/>
        </p:nvSpPr>
        <p:spPr>
          <a:xfrm rot="0">
            <a:off x="1503691" y="6711534"/>
            <a:ext cx="15280618" cy="2247900"/>
          </a:xfrm>
          <a:prstGeom prst="rect">
            <a:avLst/>
          </a:prstGeom>
        </p:spPr>
        <p:txBody>
          <a:bodyPr anchor="t" rtlCol="false" tIns="0" lIns="0" bIns="0" rIns="0">
            <a:spAutoFit/>
          </a:bodyPr>
          <a:lstStyle/>
          <a:p>
            <a:pPr algn="ctr">
              <a:lnSpc>
                <a:spcPts val="8852"/>
              </a:lnSpc>
              <a:spcBef>
                <a:spcPct val="0"/>
              </a:spcBef>
            </a:pPr>
            <a:r>
              <a:rPr lang="en-US" sz="7376">
                <a:solidFill>
                  <a:srgbClr val="452A15"/>
                </a:solidFill>
                <a:latin typeface="Glacial Indifference"/>
                <a:ea typeface="Glacial Indifference"/>
                <a:cs typeface="Glacial Indifference"/>
                <a:sym typeface="Glacial Indifference"/>
              </a:rPr>
              <a:t>What does it cost to rent in your assigned city?</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00000">
            <a:off x="-588606" y="4269304"/>
            <a:ext cx="28029599" cy="5850415"/>
          </a:xfrm>
          <a:custGeom>
            <a:avLst/>
            <a:gdLst/>
            <a:ahLst/>
            <a:cxnLst/>
            <a:rect r="r" b="b" t="t" l="l"/>
            <a:pathLst>
              <a:path h="5850415" w="28029599">
                <a:moveTo>
                  <a:pt x="0" y="0"/>
                </a:moveTo>
                <a:lnTo>
                  <a:pt x="28029599" y="0"/>
                </a:lnTo>
                <a:lnTo>
                  <a:pt x="28029599" y="5850414"/>
                </a:lnTo>
                <a:lnTo>
                  <a:pt x="0" y="5850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6966" y="-134346"/>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769728"/>
            <a:ext cx="16230600" cy="8747544"/>
            <a:chOff x="0" y="0"/>
            <a:chExt cx="2680843" cy="1444851"/>
          </a:xfrm>
        </p:grpSpPr>
        <p:sp>
          <p:nvSpPr>
            <p:cNvPr name="Freeform 6" id="6"/>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Freeform 7" id="7"/>
          <p:cNvSpPr/>
          <p:nvPr/>
        </p:nvSpPr>
        <p:spPr>
          <a:xfrm flipH="false" flipV="false" rot="0">
            <a:off x="1967885" y="3314617"/>
            <a:ext cx="14647163" cy="5401141"/>
          </a:xfrm>
          <a:custGeom>
            <a:avLst/>
            <a:gdLst/>
            <a:ahLst/>
            <a:cxnLst/>
            <a:rect r="r" b="b" t="t" l="l"/>
            <a:pathLst>
              <a:path h="5401141" w="14647163">
                <a:moveTo>
                  <a:pt x="0" y="0"/>
                </a:moveTo>
                <a:lnTo>
                  <a:pt x="14647163" y="0"/>
                </a:lnTo>
                <a:lnTo>
                  <a:pt x="14647163" y="5401141"/>
                </a:lnTo>
                <a:lnTo>
                  <a:pt x="0" y="5401141"/>
                </a:lnTo>
                <a:lnTo>
                  <a:pt x="0" y="0"/>
                </a:lnTo>
                <a:close/>
              </a:path>
            </a:pathLst>
          </a:custGeom>
          <a:blipFill>
            <a:blip r:embed="rId8"/>
            <a:stretch>
              <a:fillRect l="0" t="0" r="0" b="0"/>
            </a:stretch>
          </a:blipFill>
        </p:spPr>
      </p:sp>
      <p:sp>
        <p:nvSpPr>
          <p:cNvPr name="TextBox 8" id="8"/>
          <p:cNvSpPr txBox="true"/>
          <p:nvPr/>
        </p:nvSpPr>
        <p:spPr>
          <a:xfrm rot="0">
            <a:off x="2078674" y="1074528"/>
            <a:ext cx="14944693" cy="792480"/>
          </a:xfrm>
          <a:prstGeom prst="rect">
            <a:avLst/>
          </a:prstGeom>
        </p:spPr>
        <p:txBody>
          <a:bodyPr anchor="t" rtlCol="false" tIns="0" lIns="0" bIns="0" rIns="0">
            <a:spAutoFit/>
          </a:bodyPr>
          <a:lstStyle/>
          <a:p>
            <a:pPr algn="ctr">
              <a:lnSpc>
                <a:spcPts val="5400"/>
              </a:lnSpc>
            </a:pPr>
            <a:r>
              <a:rPr lang="en-US" sz="7200">
                <a:solidFill>
                  <a:srgbClr val="583A28"/>
                </a:solidFill>
                <a:latin typeface="Abril Fatface"/>
                <a:ea typeface="Abril Fatface"/>
                <a:cs typeface="Abril Fatface"/>
                <a:sym typeface="Abril Fatface"/>
              </a:rPr>
              <a:t>retail spaces in the city of Orange</a:t>
            </a:r>
          </a:p>
        </p:txBody>
      </p:sp>
      <p:sp>
        <p:nvSpPr>
          <p:cNvPr name="TextBox 9" id="9"/>
          <p:cNvSpPr txBox="true"/>
          <p:nvPr/>
        </p:nvSpPr>
        <p:spPr>
          <a:xfrm rot="0">
            <a:off x="3187804" y="1943208"/>
            <a:ext cx="1272643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 Evidence 5</a:t>
            </a:r>
          </a:p>
          <a:p>
            <a:pPr algn="ctr">
              <a:lnSpc>
                <a:spcPts val="4200"/>
              </a:lnSpc>
            </a:pPr>
          </a:p>
        </p:txBody>
      </p:sp>
      <p:sp>
        <p:nvSpPr>
          <p:cNvPr name="TextBox 10" id="10"/>
          <p:cNvSpPr txBox="true"/>
          <p:nvPr/>
        </p:nvSpPr>
        <p:spPr>
          <a:xfrm rot="0">
            <a:off x="1699302" y="2479207"/>
            <a:ext cx="15184330" cy="522487"/>
          </a:xfrm>
          <a:prstGeom prst="rect">
            <a:avLst/>
          </a:prstGeom>
        </p:spPr>
        <p:txBody>
          <a:bodyPr anchor="t" rtlCol="false" tIns="0" lIns="0" bIns="0" rIns="0">
            <a:spAutoFit/>
          </a:bodyPr>
          <a:lstStyle/>
          <a:p>
            <a:pPr algn="ctr">
              <a:lnSpc>
                <a:spcPts val="4276"/>
              </a:lnSpc>
            </a:pPr>
            <a:r>
              <a:rPr lang="en-US" sz="3054">
                <a:solidFill>
                  <a:srgbClr val="583A28"/>
                </a:solidFill>
                <a:latin typeface="Glacial Indifference"/>
                <a:ea typeface="Glacial Indifference"/>
                <a:cs typeface="Glacial Indifference"/>
                <a:sym typeface="Glacial Indifference"/>
              </a:rPr>
              <a:t>This table shows available retail space in the city of Orange, according to </a:t>
            </a:r>
            <a:r>
              <a:rPr lang="en-US" sz="3054" u="sng">
                <a:solidFill>
                  <a:srgbClr val="583A28"/>
                </a:solidFill>
                <a:latin typeface="Glacial Indifference"/>
                <a:ea typeface="Glacial Indifference"/>
                <a:cs typeface="Glacial Indifference"/>
                <a:sym typeface="Glacial Indifference"/>
                <a:hlinkClick r:id="rId9" tooltip="https://www.loopnet.com"/>
              </a:rPr>
              <a:t>loopnet</a:t>
            </a:r>
            <a:r>
              <a:rPr lang="en-US" sz="3054">
                <a:solidFill>
                  <a:srgbClr val="583A28"/>
                </a:solidFill>
                <a:latin typeface="Glacial Indifference"/>
                <a:ea typeface="Glacial Indifference"/>
                <a:cs typeface="Glacial Indifference"/>
                <a:sym typeface="Glacial Indifference"/>
              </a:rPr>
              <a:t>.</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7290635">
            <a:off x="-2580293" y="-3415003"/>
            <a:ext cx="6239748" cy="8513839"/>
          </a:xfrm>
          <a:custGeom>
            <a:avLst/>
            <a:gdLst/>
            <a:ahLst/>
            <a:cxnLst/>
            <a:rect r="r" b="b" t="t" l="l"/>
            <a:pathLst>
              <a:path h="8513839" w="6239748">
                <a:moveTo>
                  <a:pt x="0" y="0"/>
                </a:moveTo>
                <a:lnTo>
                  <a:pt x="6239748" y="0"/>
                </a:lnTo>
                <a:lnTo>
                  <a:pt x="6239748" y="8513839"/>
                </a:lnTo>
                <a:lnTo>
                  <a:pt x="0" y="851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Freeform 4" id="4"/>
          <p:cNvSpPr/>
          <p:nvPr/>
        </p:nvSpPr>
        <p:spPr>
          <a:xfrm flipH="false" flipV="false" rot="0">
            <a:off x="13858947" y="-1057271"/>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611743" y="569497"/>
            <a:ext cx="7064513" cy="1566108"/>
          </a:xfrm>
          <a:prstGeom prst="rect">
            <a:avLst/>
          </a:prstGeom>
        </p:spPr>
        <p:txBody>
          <a:bodyPr anchor="t" rtlCol="false" tIns="0" lIns="0" bIns="0" rIns="0">
            <a:spAutoFit/>
          </a:bodyPr>
          <a:lstStyle/>
          <a:p>
            <a:pPr algn="ctr">
              <a:lnSpc>
                <a:spcPts val="11782"/>
              </a:lnSpc>
            </a:pPr>
            <a:r>
              <a:rPr lang="en-US" sz="11782">
                <a:solidFill>
                  <a:srgbClr val="583A28"/>
                </a:solidFill>
                <a:latin typeface="Abril Fatface"/>
                <a:ea typeface="Abril Fatface"/>
                <a:cs typeface="Abril Fatface"/>
                <a:sym typeface="Abril Fatface"/>
              </a:rPr>
              <a:t>listings</a:t>
            </a:r>
          </a:p>
        </p:txBody>
      </p:sp>
      <p:sp>
        <p:nvSpPr>
          <p:cNvPr name="TextBox 6" id="6"/>
          <p:cNvSpPr txBox="true"/>
          <p:nvPr/>
        </p:nvSpPr>
        <p:spPr>
          <a:xfrm rot="0">
            <a:off x="5799412" y="2211805"/>
            <a:ext cx="7064513" cy="10972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2, Evidence 4</a:t>
            </a:r>
          </a:p>
        </p:txBody>
      </p:sp>
      <p:sp>
        <p:nvSpPr>
          <p:cNvPr name="TextBox 7" id="7"/>
          <p:cNvSpPr txBox="true"/>
          <p:nvPr/>
        </p:nvSpPr>
        <p:spPr>
          <a:xfrm rot="0">
            <a:off x="1728055" y="3533772"/>
            <a:ext cx="15531245" cy="4787579"/>
          </a:xfrm>
          <a:prstGeom prst="rect">
            <a:avLst/>
          </a:prstGeom>
        </p:spPr>
        <p:txBody>
          <a:bodyPr anchor="t" rtlCol="false" tIns="0" lIns="0" bIns="0" rIns="0">
            <a:spAutoFit/>
          </a:bodyPr>
          <a:lstStyle/>
          <a:p>
            <a:pPr algn="ctr">
              <a:lnSpc>
                <a:spcPts val="6345"/>
              </a:lnSpc>
              <a:spcBef>
                <a:spcPct val="0"/>
              </a:spcBef>
            </a:pPr>
            <a:r>
              <a:rPr lang="en-US" sz="5288">
                <a:solidFill>
                  <a:srgbClr val="452A15"/>
                </a:solidFill>
                <a:latin typeface="Glacial Indifference"/>
                <a:ea typeface="Glacial Indifference"/>
                <a:cs typeface="Glacial Indifference"/>
                <a:sym typeface="Glacial Indifference"/>
              </a:rPr>
              <a:t>After observing the available listings, I thought that the listing in Briardale Plaza had been the most appropriate. This is because, it had the smallest amount of retail space, and had a good price. Furthermore this retail space is a good distance from nearby schools and has a lot of foot traffic.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1068575" y="2176322"/>
            <a:ext cx="16384887" cy="5934355"/>
            <a:chOff x="0" y="0"/>
            <a:chExt cx="2680843" cy="970960"/>
          </a:xfrm>
        </p:grpSpPr>
        <p:sp>
          <p:nvSpPr>
            <p:cNvPr name="Freeform 10" id="10"/>
            <p:cNvSpPr/>
            <p:nvPr/>
          </p:nvSpPr>
          <p:spPr>
            <a:xfrm flipH="false" flipV="false" rot="0">
              <a:off x="0" y="0"/>
              <a:ext cx="2680843" cy="970960"/>
            </a:xfrm>
            <a:custGeom>
              <a:avLst/>
              <a:gdLst/>
              <a:ahLst/>
              <a:cxnLst/>
              <a:rect r="r" b="b" t="t" l="l"/>
              <a:pathLst>
                <a:path h="970960" w="2680843">
                  <a:moveTo>
                    <a:pt x="0" y="0"/>
                  </a:moveTo>
                  <a:lnTo>
                    <a:pt x="2680843" y="0"/>
                  </a:lnTo>
                  <a:lnTo>
                    <a:pt x="2680843" y="970960"/>
                  </a:lnTo>
                  <a:lnTo>
                    <a:pt x="0" y="970960"/>
                  </a:lnTo>
                  <a:close/>
                </a:path>
              </a:pathLst>
            </a:custGeom>
            <a:solidFill>
              <a:srgbClr val="FFFFFF"/>
            </a:solidFill>
          </p:spPr>
        </p:sp>
      </p:grpSp>
      <p:sp>
        <p:nvSpPr>
          <p:cNvPr name="TextBox 11" id="11"/>
          <p:cNvSpPr txBox="true"/>
          <p:nvPr/>
        </p:nvSpPr>
        <p:spPr>
          <a:xfrm rot="0">
            <a:off x="6018195" y="3822985"/>
            <a:ext cx="7388130" cy="2595215"/>
          </a:xfrm>
          <a:prstGeom prst="rect">
            <a:avLst/>
          </a:prstGeom>
        </p:spPr>
        <p:txBody>
          <a:bodyPr anchor="t" rtlCol="false" tIns="0" lIns="0" bIns="0" rIns="0">
            <a:spAutoFit/>
          </a:bodyPr>
          <a:lstStyle/>
          <a:p>
            <a:pPr algn="ctr">
              <a:lnSpc>
                <a:spcPts val="9557"/>
              </a:lnSpc>
            </a:pPr>
            <a:r>
              <a:rPr lang="en-US" sz="12743">
                <a:solidFill>
                  <a:srgbClr val="583A28"/>
                </a:solidFill>
                <a:latin typeface="Abril Fatface"/>
                <a:ea typeface="Abril Fatface"/>
                <a:cs typeface="Abril Fatface"/>
                <a:sym typeface="Abril Fatface"/>
              </a:rPr>
              <a:t>Step 1: Ask</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4384045">
            <a:off x="12339070" y="-3530494"/>
            <a:ext cx="6223318" cy="8491422"/>
          </a:xfrm>
          <a:custGeom>
            <a:avLst/>
            <a:gdLst/>
            <a:ahLst/>
            <a:cxnLst/>
            <a:rect r="r" b="b" t="t" l="l"/>
            <a:pathLst>
              <a:path h="8491422" w="6223318">
                <a:moveTo>
                  <a:pt x="0" y="0"/>
                </a:moveTo>
                <a:lnTo>
                  <a:pt x="6223319" y="0"/>
                </a:lnTo>
                <a:lnTo>
                  <a:pt x="6223319" y="8491422"/>
                </a:lnTo>
                <a:lnTo>
                  <a:pt x="0" y="8491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Freeform 14" id="14"/>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2450116" y="3109976"/>
            <a:ext cx="13387768" cy="1780172"/>
          </a:xfrm>
          <a:prstGeom prst="rect">
            <a:avLst/>
          </a:prstGeom>
        </p:spPr>
        <p:txBody>
          <a:bodyPr anchor="t" rtlCol="false" tIns="0" lIns="0" bIns="0" rIns="0">
            <a:spAutoFit/>
          </a:bodyPr>
          <a:lstStyle/>
          <a:p>
            <a:pPr algn="ctr">
              <a:lnSpc>
                <a:spcPts val="13306"/>
              </a:lnSpc>
            </a:pPr>
            <a:r>
              <a:rPr lang="en-US" sz="13306">
                <a:solidFill>
                  <a:srgbClr val="583A28"/>
                </a:solidFill>
                <a:latin typeface="Abril Fatface"/>
                <a:ea typeface="Abril Fatface"/>
                <a:cs typeface="Abril Fatface"/>
                <a:sym typeface="Abril Fatface"/>
              </a:rPr>
              <a:t>Evidence</a:t>
            </a:r>
          </a:p>
        </p:txBody>
      </p:sp>
      <p:sp>
        <p:nvSpPr>
          <p:cNvPr name="TextBox 16" id="16"/>
          <p:cNvSpPr txBox="true"/>
          <p:nvPr/>
        </p:nvSpPr>
        <p:spPr>
          <a:xfrm rot="0">
            <a:off x="2877302" y="4554756"/>
            <a:ext cx="12573427" cy="2306211"/>
          </a:xfrm>
          <a:prstGeom prst="rect">
            <a:avLst/>
          </a:prstGeom>
        </p:spPr>
        <p:txBody>
          <a:bodyPr anchor="t" rtlCol="false" tIns="0" lIns="0" bIns="0" rIns="0">
            <a:spAutoFit/>
          </a:bodyPr>
          <a:lstStyle/>
          <a:p>
            <a:pPr algn="ctr">
              <a:lnSpc>
                <a:spcPts val="17329"/>
              </a:lnSpc>
            </a:pPr>
            <a:r>
              <a:rPr lang="en-US" sz="17329">
                <a:solidFill>
                  <a:srgbClr val="583A28"/>
                </a:solidFill>
                <a:latin typeface="Abril Fatface"/>
                <a:ea typeface="Abril Fatface"/>
                <a:cs typeface="Abril Fatface"/>
                <a:sym typeface="Abril Fatface"/>
              </a:rPr>
              <a:t>Six + Seven</a:t>
            </a:r>
          </a:p>
        </p:txBody>
      </p:sp>
      <p:sp>
        <p:nvSpPr>
          <p:cNvPr name="TextBox 17" id="17"/>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18" id="18"/>
          <p:cNvSpPr txBox="true"/>
          <p:nvPr/>
        </p:nvSpPr>
        <p:spPr>
          <a:xfrm rot="0">
            <a:off x="1523707" y="6672996"/>
            <a:ext cx="15280618" cy="3371850"/>
          </a:xfrm>
          <a:prstGeom prst="rect">
            <a:avLst/>
          </a:prstGeom>
        </p:spPr>
        <p:txBody>
          <a:bodyPr anchor="t" rtlCol="false" tIns="0" lIns="0" bIns="0" rIns="0">
            <a:spAutoFit/>
          </a:bodyPr>
          <a:lstStyle/>
          <a:p>
            <a:pPr algn="ctr">
              <a:lnSpc>
                <a:spcPts val="8852"/>
              </a:lnSpc>
              <a:spcBef>
                <a:spcPct val="0"/>
              </a:spcBef>
            </a:pPr>
            <a:r>
              <a:rPr lang="en-US" sz="7376">
                <a:solidFill>
                  <a:srgbClr val="452A15"/>
                </a:solidFill>
                <a:latin typeface="Glacial Indifference"/>
                <a:ea typeface="Glacial Indifference"/>
                <a:cs typeface="Glacial Indifference"/>
                <a:sym typeface="Glacial Indifference"/>
              </a:rPr>
              <a:t>What are the start-up costs and operational expenses? What are the total costs per year?</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0884" y="3855747"/>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start up costs</a:t>
            </a:r>
          </a:p>
        </p:txBody>
      </p:sp>
      <p:sp>
        <p:nvSpPr>
          <p:cNvPr name="TextBox 4" id="4"/>
          <p:cNvSpPr txBox="true"/>
          <p:nvPr/>
        </p:nvSpPr>
        <p:spPr>
          <a:xfrm rot="0">
            <a:off x="1390884" y="4831792"/>
            <a:ext cx="7064513"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in Orange</a:t>
            </a:r>
          </a:p>
        </p:txBody>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6" id="16"/>
          <p:cNvSpPr txBox="true"/>
          <p:nvPr/>
        </p:nvSpPr>
        <p:spPr>
          <a:xfrm rot="0">
            <a:off x="7969191" y="811096"/>
            <a:ext cx="9999230" cy="1324509"/>
          </a:xfrm>
          <a:prstGeom prst="rect">
            <a:avLst/>
          </a:prstGeom>
        </p:spPr>
        <p:txBody>
          <a:bodyPr anchor="t" rtlCol="false" tIns="0" lIns="0" bIns="0" rIns="0">
            <a:spAutoFit/>
          </a:bodyPr>
          <a:lstStyle/>
          <a:p>
            <a:pPr algn="ctr">
              <a:lnSpc>
                <a:spcPts val="5273"/>
              </a:lnSpc>
            </a:pPr>
            <a:r>
              <a:rPr lang="en-US" sz="4056">
                <a:solidFill>
                  <a:srgbClr val="583A28"/>
                </a:solidFill>
                <a:latin typeface="League Spartan"/>
                <a:ea typeface="League Spartan"/>
                <a:cs typeface="League Spartan"/>
                <a:sym typeface="League Spartan"/>
              </a:rPr>
              <a:t>Necessary Equiptment for Boba Restaurant: Technology</a:t>
            </a:r>
          </a:p>
        </p:txBody>
      </p:sp>
      <p:sp>
        <p:nvSpPr>
          <p:cNvPr name="TextBox 17" id="17"/>
          <p:cNvSpPr txBox="true"/>
          <p:nvPr/>
        </p:nvSpPr>
        <p:spPr>
          <a:xfrm rot="0">
            <a:off x="8455398" y="2120265"/>
            <a:ext cx="10052772" cy="8223885"/>
          </a:xfrm>
          <a:prstGeom prst="rect">
            <a:avLst/>
          </a:prstGeom>
        </p:spPr>
        <p:txBody>
          <a:bodyPr anchor="t" rtlCol="false" tIns="0" lIns="0" bIns="0" rIns="0">
            <a:spAutoFit/>
          </a:bodyPr>
          <a:lstStyle/>
          <a:p>
            <a:pPr algn="ctr">
              <a:lnSpc>
                <a:spcPts val="5460"/>
              </a:lnSpc>
            </a:pPr>
            <a:r>
              <a:rPr lang="en-US" sz="4200" b="true">
                <a:solidFill>
                  <a:srgbClr val="583A28"/>
                </a:solidFill>
                <a:latin typeface="Glacial Indifference Bold"/>
                <a:ea typeface="Glacial Indifference Bold"/>
                <a:cs typeface="Glacial Indifference Bold"/>
                <a:sym typeface="Glacial Indifference Bold"/>
              </a:rPr>
              <a:t>Equiptment for Boba Shops: </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Reach In Refridgerator: </a:t>
            </a:r>
            <a:r>
              <a:rPr lang="en-US" sz="4200">
                <a:solidFill>
                  <a:srgbClr val="583A28"/>
                </a:solidFill>
                <a:latin typeface="Glacial Indifference"/>
                <a:ea typeface="Glacial Indifference"/>
                <a:cs typeface="Glacial Indifference"/>
                <a:sym typeface="Glacial Indifference"/>
              </a:rPr>
              <a:t>$1,949.00</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Bubble Tea Sealer:</a:t>
            </a:r>
            <a:r>
              <a:rPr lang="en-US" sz="4200">
                <a:solidFill>
                  <a:srgbClr val="583A28"/>
                </a:solidFill>
                <a:latin typeface="Glacial Indifference"/>
                <a:ea typeface="Glacial Indifference"/>
                <a:cs typeface="Glacial Indifference"/>
                <a:sym typeface="Glacial Indifference"/>
              </a:rPr>
              <a:t> $349.99</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Bubble Tea Shaker:</a:t>
            </a:r>
            <a:r>
              <a:rPr lang="en-US" sz="4200">
                <a:solidFill>
                  <a:srgbClr val="583A28"/>
                </a:solidFill>
                <a:latin typeface="Glacial Indifference"/>
                <a:ea typeface="Glacial Indifference"/>
                <a:cs typeface="Glacial Indifference"/>
                <a:sym typeface="Glacial Indifference"/>
              </a:rPr>
              <a:t> $999.00</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Fructose Dispenser: </a:t>
            </a:r>
            <a:r>
              <a:rPr lang="en-US" sz="4200">
                <a:solidFill>
                  <a:srgbClr val="583A28"/>
                </a:solidFill>
                <a:latin typeface="Glacial Indifference"/>
                <a:ea typeface="Glacial Indifference"/>
                <a:cs typeface="Glacial Indifference"/>
                <a:sym typeface="Glacial Indifference"/>
              </a:rPr>
              <a:t>$849.00</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Stovetop</a:t>
            </a:r>
            <a:r>
              <a:rPr lang="en-US" sz="4200">
                <a:solidFill>
                  <a:srgbClr val="583A28"/>
                </a:solidFill>
                <a:latin typeface="Glacial Indifference"/>
                <a:ea typeface="Glacial Indifference"/>
                <a:cs typeface="Glacial Indifference"/>
                <a:sym typeface="Glacial Indifference"/>
              </a:rPr>
              <a:t>: $1,042</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Aluminum Stock Pot (2): </a:t>
            </a:r>
            <a:r>
              <a:rPr lang="en-US" sz="4200">
                <a:solidFill>
                  <a:srgbClr val="583A28"/>
                </a:solidFill>
                <a:latin typeface="Glacial Indifference"/>
                <a:ea typeface="Glacial Indifference"/>
                <a:cs typeface="Glacial Indifference"/>
                <a:sym typeface="Glacial Indifference"/>
              </a:rPr>
              <a:t>$110.98</a:t>
            </a:r>
            <a:r>
              <a:rPr lang="en-US" b="true" sz="4200">
                <a:solidFill>
                  <a:srgbClr val="583A28"/>
                </a:solidFill>
                <a:latin typeface="Glacial Indifference Bold"/>
                <a:ea typeface="Glacial Indifference Bold"/>
                <a:cs typeface="Glacial Indifference Bold"/>
                <a:sym typeface="Glacial Indifference Bold"/>
              </a:rPr>
              <a:t> </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Spider strainer: </a:t>
            </a:r>
            <a:r>
              <a:rPr lang="en-US" sz="4200">
                <a:solidFill>
                  <a:srgbClr val="583A28"/>
                </a:solidFill>
                <a:latin typeface="Glacial Indifference"/>
                <a:ea typeface="Glacial Indifference"/>
                <a:cs typeface="Glacial Indifference"/>
                <a:sym typeface="Glacial Indifference"/>
              </a:rPr>
              <a:t>$33.48</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Tables and 6 Chairs (x3): </a:t>
            </a:r>
            <a:r>
              <a:rPr lang="en-US" sz="4200">
                <a:solidFill>
                  <a:srgbClr val="583A28"/>
                </a:solidFill>
                <a:latin typeface="Glacial Indifference"/>
                <a:ea typeface="Glacial Indifference"/>
                <a:cs typeface="Glacial Indifference"/>
                <a:sym typeface="Glacial Indifference"/>
              </a:rPr>
              <a:t>$1557</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Couches (x2): </a:t>
            </a:r>
            <a:r>
              <a:rPr lang="en-US" sz="4200">
                <a:solidFill>
                  <a:srgbClr val="583A28"/>
                </a:solidFill>
                <a:latin typeface="Glacial Indifference"/>
                <a:ea typeface="Glacial Indifference"/>
                <a:cs typeface="Glacial Indifference"/>
                <a:sym typeface="Glacial Indifference"/>
              </a:rPr>
              <a:t>$1238</a:t>
            </a:r>
            <a:r>
              <a:rPr lang="en-US" b="true" sz="4200">
                <a:solidFill>
                  <a:srgbClr val="583A28"/>
                </a:solidFill>
                <a:latin typeface="Glacial Indifference Bold"/>
                <a:ea typeface="Glacial Indifference Bold"/>
                <a:cs typeface="Glacial Indifference Bold"/>
                <a:sym typeface="Glacial Indifference Bold"/>
              </a:rPr>
              <a:t> </a:t>
            </a:r>
          </a:p>
          <a:p>
            <a:pPr algn="ctr">
              <a:lnSpc>
                <a:spcPts val="5460"/>
              </a:lnSpc>
            </a:pPr>
          </a:p>
          <a:p>
            <a:pPr algn="ctr">
              <a:lnSpc>
                <a:spcPts val="5460"/>
              </a:lnSpc>
            </a:pPr>
          </a:p>
        </p:txBody>
      </p:sp>
      <p:sp>
        <p:nvSpPr>
          <p:cNvPr name="Freeform 18" id="18"/>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16962" y="6472236"/>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6</a:t>
            </a:r>
          </a:p>
        </p:txBody>
      </p:sp>
      <p:sp>
        <p:nvSpPr>
          <p:cNvPr name="TextBox 20" id="20"/>
          <p:cNvSpPr txBox="true"/>
          <p:nvPr/>
        </p:nvSpPr>
        <p:spPr>
          <a:xfrm rot="0">
            <a:off x="8288770" y="9210675"/>
            <a:ext cx="9999230" cy="812084"/>
          </a:xfrm>
          <a:prstGeom prst="rect">
            <a:avLst/>
          </a:prstGeom>
        </p:spPr>
        <p:txBody>
          <a:bodyPr anchor="t" rtlCol="false" tIns="0" lIns="0" bIns="0" rIns="0">
            <a:spAutoFit/>
          </a:bodyPr>
          <a:lstStyle/>
          <a:p>
            <a:pPr algn="ctr">
              <a:lnSpc>
                <a:spcPts val="6573"/>
              </a:lnSpc>
            </a:pPr>
            <a:r>
              <a:rPr lang="en-US" sz="5056">
                <a:solidFill>
                  <a:srgbClr val="583A28"/>
                </a:solidFill>
                <a:latin typeface="League Spartan"/>
                <a:ea typeface="League Spartan"/>
                <a:cs typeface="League Spartan"/>
                <a:sym typeface="League Spartan"/>
              </a:rPr>
              <a:t>Total: $8127.46</a:t>
            </a:r>
          </a:p>
        </p:txBody>
      </p:sp>
      <p:sp>
        <p:nvSpPr>
          <p:cNvPr name="TextBox 21" id="21"/>
          <p:cNvSpPr txBox="true"/>
          <p:nvPr/>
        </p:nvSpPr>
        <p:spPr>
          <a:xfrm rot="0">
            <a:off x="5218874" y="8569641"/>
            <a:ext cx="3925126" cy="1485900"/>
          </a:xfrm>
          <a:prstGeom prst="rect">
            <a:avLst/>
          </a:prstGeom>
        </p:spPr>
        <p:txBody>
          <a:bodyPr anchor="t" rtlCol="false" tIns="0" lIns="0" bIns="0" rIns="0">
            <a:spAutoFit/>
          </a:bodyPr>
          <a:lstStyle/>
          <a:p>
            <a:pPr algn="ctr">
              <a:lnSpc>
                <a:spcPts val="3900"/>
              </a:lnSpc>
            </a:pPr>
            <a:r>
              <a:rPr lang="en-US" sz="3000" u="sng">
                <a:solidFill>
                  <a:srgbClr val="583A28"/>
                </a:solidFill>
                <a:latin typeface="League Spartan"/>
                <a:ea typeface="League Spartan"/>
                <a:cs typeface="League Spartan"/>
                <a:sym typeface="League Spartan"/>
                <a:hlinkClick r:id="rId6" tooltip="https://www.webstaurantstore.com"/>
              </a:rPr>
              <a:t>Info from: Webrestauraunt Store</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0884" y="3855747"/>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start up costs</a:t>
            </a:r>
          </a:p>
        </p:txBody>
      </p:sp>
      <p:sp>
        <p:nvSpPr>
          <p:cNvPr name="TextBox 4" id="4"/>
          <p:cNvSpPr txBox="true"/>
          <p:nvPr/>
        </p:nvSpPr>
        <p:spPr>
          <a:xfrm rot="0">
            <a:off x="1390884" y="4831792"/>
            <a:ext cx="7064513"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in Orange</a:t>
            </a:r>
          </a:p>
        </p:txBody>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6" id="16"/>
          <p:cNvSpPr txBox="true"/>
          <p:nvPr/>
        </p:nvSpPr>
        <p:spPr>
          <a:xfrm rot="0">
            <a:off x="7969191" y="811096"/>
            <a:ext cx="9999230" cy="1324509"/>
          </a:xfrm>
          <a:prstGeom prst="rect">
            <a:avLst/>
          </a:prstGeom>
        </p:spPr>
        <p:txBody>
          <a:bodyPr anchor="t" rtlCol="false" tIns="0" lIns="0" bIns="0" rIns="0">
            <a:spAutoFit/>
          </a:bodyPr>
          <a:lstStyle/>
          <a:p>
            <a:pPr algn="ctr">
              <a:lnSpc>
                <a:spcPts val="5273"/>
              </a:lnSpc>
            </a:pPr>
            <a:r>
              <a:rPr lang="en-US" sz="4056">
                <a:solidFill>
                  <a:srgbClr val="583A28"/>
                </a:solidFill>
                <a:latin typeface="League Spartan"/>
                <a:ea typeface="League Spartan"/>
                <a:cs typeface="League Spartan"/>
                <a:sym typeface="League Spartan"/>
              </a:rPr>
              <a:t>Necessary Equiptment for Boba Restaurant: Individual Drinks (bulk)</a:t>
            </a:r>
          </a:p>
        </p:txBody>
      </p:sp>
      <p:sp>
        <p:nvSpPr>
          <p:cNvPr name="TextBox 17" id="17"/>
          <p:cNvSpPr txBox="true"/>
          <p:nvPr/>
        </p:nvSpPr>
        <p:spPr>
          <a:xfrm rot="0">
            <a:off x="8281476" y="2319744"/>
            <a:ext cx="9513022" cy="6166485"/>
          </a:xfrm>
          <a:prstGeom prst="rect">
            <a:avLst/>
          </a:prstGeom>
        </p:spPr>
        <p:txBody>
          <a:bodyPr anchor="t" rtlCol="false" tIns="0" lIns="0" bIns="0" rIns="0">
            <a:spAutoFit/>
          </a:bodyPr>
          <a:lstStyle/>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3.5 lb drink powder: $114.49 </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30 flavors: </a:t>
            </a:r>
            <a:r>
              <a:rPr lang="en-US" sz="4200">
                <a:solidFill>
                  <a:srgbClr val="583A28"/>
                </a:solidFill>
                <a:latin typeface="Glacial Indifference"/>
                <a:ea typeface="Glacial Indifference"/>
                <a:cs typeface="Glacial Indifference"/>
                <a:sym typeface="Glacial Indifference"/>
              </a:rPr>
              <a:t>$3,434.70</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Tapioca Pearls (6.6 lb/case): </a:t>
            </a:r>
            <a:r>
              <a:rPr lang="en-US" sz="4200">
                <a:solidFill>
                  <a:srgbClr val="583A28"/>
                </a:solidFill>
                <a:latin typeface="Glacial Indifference"/>
                <a:ea typeface="Glacial Indifference"/>
                <a:cs typeface="Glacial Indifference"/>
                <a:sym typeface="Glacial Indifference"/>
              </a:rPr>
              <a:t>$64.99 per case</a:t>
            </a:r>
            <a:r>
              <a:rPr lang="en-US" b="true" sz="4200">
                <a:solidFill>
                  <a:srgbClr val="583A28"/>
                </a:solidFill>
                <a:latin typeface="Glacial Indifference Bold"/>
                <a:ea typeface="Glacial Indifference Bold"/>
                <a:cs typeface="Glacial Indifference Bold"/>
                <a:sym typeface="Glacial Indifference Bold"/>
              </a:rPr>
              <a:t>, $194.97 for 3</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Lychee Topping (7.28 lb): </a:t>
            </a:r>
            <a:r>
              <a:rPr lang="en-US" sz="4200">
                <a:solidFill>
                  <a:srgbClr val="583A28"/>
                </a:solidFill>
                <a:latin typeface="Glacial Indifference"/>
                <a:ea typeface="Glacial Indifference"/>
                <a:cs typeface="Glacial Indifference"/>
                <a:sym typeface="Glacial Indifference"/>
              </a:rPr>
              <a:t>$84.49</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 Creamer Powder (2.64 lb): </a:t>
            </a:r>
            <a:r>
              <a:rPr lang="en-US" sz="4200">
                <a:solidFill>
                  <a:srgbClr val="583A28"/>
                </a:solidFill>
                <a:latin typeface="Glacial Indifference"/>
                <a:ea typeface="Glacial Indifference"/>
                <a:cs typeface="Glacial Indifference"/>
                <a:sym typeface="Glacial Indifference"/>
              </a:rPr>
              <a:t>$19.49</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1000 Rounded 24 oz cups: </a:t>
            </a:r>
            <a:r>
              <a:rPr lang="en-US" sz="4200">
                <a:solidFill>
                  <a:srgbClr val="583A28"/>
                </a:solidFill>
                <a:latin typeface="Glacial Indifference"/>
                <a:ea typeface="Glacial Indifference"/>
                <a:cs typeface="Glacial Indifference"/>
                <a:sym typeface="Glacial Indifference"/>
              </a:rPr>
              <a:t>$218.99</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Seals for Boba (3900): </a:t>
            </a:r>
            <a:r>
              <a:rPr lang="en-US" sz="4200">
                <a:solidFill>
                  <a:srgbClr val="583A28"/>
                </a:solidFill>
                <a:latin typeface="Glacial Indifference"/>
                <a:ea typeface="Glacial Indifference"/>
                <a:cs typeface="Glacial Indifference"/>
                <a:sym typeface="Glacial Indifference"/>
              </a:rPr>
              <a:t>$47.49</a:t>
            </a:r>
            <a:r>
              <a:rPr lang="en-US" b="true" sz="4200">
                <a:solidFill>
                  <a:srgbClr val="583A28"/>
                </a:solidFill>
                <a:latin typeface="Glacial Indifference Bold"/>
                <a:ea typeface="Glacial Indifference Bold"/>
                <a:cs typeface="Glacial Indifference Bold"/>
                <a:sym typeface="Glacial Indifference Bold"/>
              </a:rPr>
              <a:t> </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1,600 Boba Straws: </a:t>
            </a:r>
            <a:r>
              <a:rPr lang="en-US" sz="4200">
                <a:solidFill>
                  <a:srgbClr val="583A28"/>
                </a:solidFill>
                <a:latin typeface="Glacial Indifference"/>
                <a:ea typeface="Glacial Indifference"/>
                <a:cs typeface="Glacial Indifference"/>
                <a:sym typeface="Glacial Indifference"/>
              </a:rPr>
              <a:t>$65.99</a:t>
            </a:r>
          </a:p>
        </p:txBody>
      </p:sp>
      <p:sp>
        <p:nvSpPr>
          <p:cNvPr name="Freeform 18" id="18"/>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16962" y="6472236"/>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6</a:t>
            </a:r>
          </a:p>
        </p:txBody>
      </p:sp>
      <p:sp>
        <p:nvSpPr>
          <p:cNvPr name="TextBox 20" id="20"/>
          <p:cNvSpPr txBox="true"/>
          <p:nvPr/>
        </p:nvSpPr>
        <p:spPr>
          <a:xfrm rot="0">
            <a:off x="8281476" y="9210675"/>
            <a:ext cx="9999230" cy="812084"/>
          </a:xfrm>
          <a:prstGeom prst="rect">
            <a:avLst/>
          </a:prstGeom>
        </p:spPr>
        <p:txBody>
          <a:bodyPr anchor="t" rtlCol="false" tIns="0" lIns="0" bIns="0" rIns="0">
            <a:spAutoFit/>
          </a:bodyPr>
          <a:lstStyle/>
          <a:p>
            <a:pPr algn="ctr">
              <a:lnSpc>
                <a:spcPts val="6573"/>
              </a:lnSpc>
            </a:pPr>
            <a:r>
              <a:rPr lang="en-US" sz="5056">
                <a:solidFill>
                  <a:srgbClr val="583A28"/>
                </a:solidFill>
                <a:latin typeface="League Spartan"/>
                <a:ea typeface="League Spartan"/>
                <a:cs typeface="League Spartan"/>
                <a:sym typeface="League Spartan"/>
              </a:rPr>
              <a:t>Total: $4066.12</a:t>
            </a:r>
          </a:p>
        </p:txBody>
      </p:sp>
      <p:sp>
        <p:nvSpPr>
          <p:cNvPr name="TextBox 21" id="21"/>
          <p:cNvSpPr txBox="true"/>
          <p:nvPr/>
        </p:nvSpPr>
        <p:spPr>
          <a:xfrm rot="0">
            <a:off x="5218874" y="8569641"/>
            <a:ext cx="3925126" cy="1485900"/>
          </a:xfrm>
          <a:prstGeom prst="rect">
            <a:avLst/>
          </a:prstGeom>
        </p:spPr>
        <p:txBody>
          <a:bodyPr anchor="t" rtlCol="false" tIns="0" lIns="0" bIns="0" rIns="0">
            <a:spAutoFit/>
          </a:bodyPr>
          <a:lstStyle/>
          <a:p>
            <a:pPr algn="ctr">
              <a:lnSpc>
                <a:spcPts val="3900"/>
              </a:lnSpc>
            </a:pPr>
            <a:r>
              <a:rPr lang="en-US" sz="3000" u="sng">
                <a:solidFill>
                  <a:srgbClr val="583A28"/>
                </a:solidFill>
                <a:latin typeface="League Spartan"/>
                <a:ea typeface="League Spartan"/>
                <a:cs typeface="League Spartan"/>
                <a:sym typeface="League Spartan"/>
                <a:hlinkClick r:id="rId6" tooltip="https://www.webstaurantstore.com"/>
              </a:rPr>
              <a:t>Info from: Webrestauraunt Store</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0884" y="3855747"/>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start up costs</a:t>
            </a:r>
          </a:p>
        </p:txBody>
      </p:sp>
      <p:sp>
        <p:nvSpPr>
          <p:cNvPr name="TextBox 4" id="4"/>
          <p:cNvSpPr txBox="true"/>
          <p:nvPr/>
        </p:nvSpPr>
        <p:spPr>
          <a:xfrm rot="0">
            <a:off x="1390884" y="4831792"/>
            <a:ext cx="7064513"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in Orange</a:t>
            </a:r>
          </a:p>
        </p:txBody>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6" id="16"/>
          <p:cNvSpPr txBox="true"/>
          <p:nvPr/>
        </p:nvSpPr>
        <p:spPr>
          <a:xfrm rot="0">
            <a:off x="7969191" y="811096"/>
            <a:ext cx="9999230" cy="1324509"/>
          </a:xfrm>
          <a:prstGeom prst="rect">
            <a:avLst/>
          </a:prstGeom>
        </p:spPr>
        <p:txBody>
          <a:bodyPr anchor="t" rtlCol="false" tIns="0" lIns="0" bIns="0" rIns="0">
            <a:spAutoFit/>
          </a:bodyPr>
          <a:lstStyle/>
          <a:p>
            <a:pPr algn="ctr">
              <a:lnSpc>
                <a:spcPts val="5273"/>
              </a:lnSpc>
            </a:pPr>
            <a:r>
              <a:rPr lang="en-US" sz="4056">
                <a:solidFill>
                  <a:srgbClr val="583A28"/>
                </a:solidFill>
                <a:latin typeface="League Spartan"/>
                <a:ea typeface="League Spartan"/>
                <a:cs typeface="League Spartan"/>
                <a:sym typeface="League Spartan"/>
              </a:rPr>
              <a:t>Necessary Equiptment for Boba Restaurant: Individual Snacks (bulk)</a:t>
            </a:r>
          </a:p>
        </p:txBody>
      </p:sp>
      <p:sp>
        <p:nvSpPr>
          <p:cNvPr name="TextBox 17" id="17"/>
          <p:cNvSpPr txBox="true"/>
          <p:nvPr/>
        </p:nvSpPr>
        <p:spPr>
          <a:xfrm rot="0">
            <a:off x="8281476" y="2319744"/>
            <a:ext cx="9513022" cy="5480685"/>
          </a:xfrm>
          <a:prstGeom prst="rect">
            <a:avLst/>
          </a:prstGeom>
        </p:spPr>
        <p:txBody>
          <a:bodyPr anchor="t" rtlCol="false" tIns="0" lIns="0" bIns="0" rIns="0">
            <a:spAutoFit/>
          </a:bodyPr>
          <a:lstStyle/>
          <a:p>
            <a:pPr algn="ctr">
              <a:lnSpc>
                <a:spcPts val="5460"/>
              </a:lnSpc>
            </a:pP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6.6 lbs of Pork Gyoza Dumplings: $62.49</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8 Case of 40 oz Tofu Dumplings: $102.99</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200 Folded Take-Out Containers: $41.99</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Canola Oil (35 lb): $40.49</a:t>
            </a:r>
          </a:p>
        </p:txBody>
      </p:sp>
      <p:sp>
        <p:nvSpPr>
          <p:cNvPr name="Freeform 18" id="18"/>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16962" y="6472236"/>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6</a:t>
            </a:r>
          </a:p>
        </p:txBody>
      </p:sp>
      <p:sp>
        <p:nvSpPr>
          <p:cNvPr name="TextBox 20" id="20"/>
          <p:cNvSpPr txBox="true"/>
          <p:nvPr/>
        </p:nvSpPr>
        <p:spPr>
          <a:xfrm rot="0">
            <a:off x="8281476" y="8924925"/>
            <a:ext cx="9999230" cy="812084"/>
          </a:xfrm>
          <a:prstGeom prst="rect">
            <a:avLst/>
          </a:prstGeom>
        </p:spPr>
        <p:txBody>
          <a:bodyPr anchor="t" rtlCol="false" tIns="0" lIns="0" bIns="0" rIns="0">
            <a:spAutoFit/>
          </a:bodyPr>
          <a:lstStyle/>
          <a:p>
            <a:pPr algn="ctr">
              <a:lnSpc>
                <a:spcPts val="6573"/>
              </a:lnSpc>
            </a:pPr>
            <a:r>
              <a:rPr lang="en-US" sz="5056">
                <a:solidFill>
                  <a:srgbClr val="583A28"/>
                </a:solidFill>
                <a:latin typeface="League Spartan"/>
                <a:ea typeface="League Spartan"/>
                <a:cs typeface="League Spartan"/>
                <a:sym typeface="League Spartan"/>
              </a:rPr>
              <a:t>Total: $247.96</a:t>
            </a:r>
          </a:p>
        </p:txBody>
      </p:sp>
      <p:sp>
        <p:nvSpPr>
          <p:cNvPr name="TextBox 21" id="21"/>
          <p:cNvSpPr txBox="true"/>
          <p:nvPr/>
        </p:nvSpPr>
        <p:spPr>
          <a:xfrm rot="0">
            <a:off x="5218874" y="8569641"/>
            <a:ext cx="3925126" cy="1485900"/>
          </a:xfrm>
          <a:prstGeom prst="rect">
            <a:avLst/>
          </a:prstGeom>
        </p:spPr>
        <p:txBody>
          <a:bodyPr anchor="t" rtlCol="false" tIns="0" lIns="0" bIns="0" rIns="0">
            <a:spAutoFit/>
          </a:bodyPr>
          <a:lstStyle/>
          <a:p>
            <a:pPr algn="ctr">
              <a:lnSpc>
                <a:spcPts val="3900"/>
              </a:lnSpc>
            </a:pPr>
            <a:r>
              <a:rPr lang="en-US" sz="3000" u="sng">
                <a:solidFill>
                  <a:srgbClr val="583A28"/>
                </a:solidFill>
                <a:latin typeface="League Spartan"/>
                <a:ea typeface="League Spartan"/>
                <a:cs typeface="League Spartan"/>
                <a:sym typeface="League Spartan"/>
                <a:hlinkClick r:id="rId6" tooltip="https://www.webstaurantstore.com"/>
              </a:rPr>
              <a:t>Info from: Webrestauraunt Store</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0884" y="3855747"/>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start up costs</a:t>
            </a:r>
          </a:p>
        </p:txBody>
      </p:sp>
      <p:sp>
        <p:nvSpPr>
          <p:cNvPr name="TextBox 4" id="4"/>
          <p:cNvSpPr txBox="true"/>
          <p:nvPr/>
        </p:nvSpPr>
        <p:spPr>
          <a:xfrm rot="0">
            <a:off x="1390884" y="4831792"/>
            <a:ext cx="7064513"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in Orange</a:t>
            </a:r>
          </a:p>
        </p:txBody>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6" id="16"/>
          <p:cNvSpPr txBox="true"/>
          <p:nvPr/>
        </p:nvSpPr>
        <p:spPr>
          <a:xfrm rot="0">
            <a:off x="7969191" y="1480059"/>
            <a:ext cx="9999230" cy="655546"/>
          </a:xfrm>
          <a:prstGeom prst="rect">
            <a:avLst/>
          </a:prstGeom>
        </p:spPr>
        <p:txBody>
          <a:bodyPr anchor="t" rtlCol="false" tIns="0" lIns="0" bIns="0" rIns="0">
            <a:spAutoFit/>
          </a:bodyPr>
          <a:lstStyle/>
          <a:p>
            <a:pPr algn="ctr">
              <a:lnSpc>
                <a:spcPts val="5273"/>
              </a:lnSpc>
            </a:pPr>
            <a:r>
              <a:rPr lang="en-US" sz="4056">
                <a:solidFill>
                  <a:srgbClr val="583A28"/>
                </a:solidFill>
                <a:latin typeface="League Spartan"/>
                <a:ea typeface="League Spartan"/>
                <a:cs typeface="League Spartan"/>
                <a:sym typeface="League Spartan"/>
              </a:rPr>
              <a:t>Cost of Labor</a:t>
            </a:r>
          </a:p>
        </p:txBody>
      </p:sp>
      <p:sp>
        <p:nvSpPr>
          <p:cNvPr name="TextBox 17" id="17"/>
          <p:cNvSpPr txBox="true"/>
          <p:nvPr/>
        </p:nvSpPr>
        <p:spPr>
          <a:xfrm rot="0">
            <a:off x="8281476" y="2286951"/>
            <a:ext cx="9513022" cy="4794885"/>
          </a:xfrm>
          <a:prstGeom prst="rect">
            <a:avLst/>
          </a:prstGeom>
        </p:spPr>
        <p:txBody>
          <a:bodyPr anchor="t" rtlCol="false" tIns="0" lIns="0" bIns="0" rIns="0">
            <a:spAutoFit/>
          </a:bodyPr>
          <a:lstStyle/>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Average Hourly Pay for Boba Barista: $15.35</a:t>
            </a:r>
          </a:p>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Yearly Pay for Boba Barista: $32,240</a:t>
            </a:r>
          </a:p>
          <a:p>
            <a:pPr algn="ctr">
              <a:lnSpc>
                <a:spcPts val="5460"/>
              </a:lnSpc>
            </a:pPr>
          </a:p>
          <a:p>
            <a:pPr algn="ctr">
              <a:lnSpc>
                <a:spcPts val="5460"/>
              </a:lnSpc>
            </a:pPr>
            <a:r>
              <a:rPr lang="en-US" sz="4200">
                <a:solidFill>
                  <a:srgbClr val="583A28"/>
                </a:solidFill>
                <a:latin typeface="Glacial Indifference"/>
                <a:ea typeface="Glacial Indifference"/>
                <a:cs typeface="Glacial Indifference"/>
                <a:sym typeface="Glacial Indifference"/>
              </a:rPr>
              <a:t>Assuming we hire </a:t>
            </a:r>
            <a:r>
              <a:rPr lang="en-US" sz="4200" b="true">
                <a:solidFill>
                  <a:srgbClr val="583A28"/>
                </a:solidFill>
                <a:latin typeface="Glacial Indifference Bold"/>
                <a:ea typeface="Glacial Indifference Bold"/>
                <a:cs typeface="Glacial Indifference Bold"/>
                <a:sym typeface="Glacial Indifference Bold"/>
              </a:rPr>
              <a:t>six full time employees</a:t>
            </a:r>
            <a:r>
              <a:rPr lang="en-US" sz="4200">
                <a:solidFill>
                  <a:srgbClr val="583A28"/>
                </a:solidFill>
                <a:latin typeface="Glacial Indifference"/>
                <a:ea typeface="Glacial Indifference"/>
                <a:cs typeface="Glacial Indifference"/>
                <a:sym typeface="Glacial Indifference"/>
              </a:rPr>
              <a:t>, it would be:</a:t>
            </a:r>
          </a:p>
        </p:txBody>
      </p:sp>
      <p:sp>
        <p:nvSpPr>
          <p:cNvPr name="Freeform 18" id="18"/>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16962" y="6472236"/>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Guiding Questions 5</a:t>
            </a:r>
          </a:p>
        </p:txBody>
      </p:sp>
      <p:sp>
        <p:nvSpPr>
          <p:cNvPr name="TextBox 20" id="20"/>
          <p:cNvSpPr txBox="true"/>
          <p:nvPr/>
        </p:nvSpPr>
        <p:spPr>
          <a:xfrm rot="0">
            <a:off x="8281476" y="7752060"/>
            <a:ext cx="9999230" cy="812084"/>
          </a:xfrm>
          <a:prstGeom prst="rect">
            <a:avLst/>
          </a:prstGeom>
        </p:spPr>
        <p:txBody>
          <a:bodyPr anchor="t" rtlCol="false" tIns="0" lIns="0" bIns="0" rIns="0">
            <a:spAutoFit/>
          </a:bodyPr>
          <a:lstStyle/>
          <a:p>
            <a:pPr algn="ctr">
              <a:lnSpc>
                <a:spcPts val="6573"/>
              </a:lnSpc>
            </a:pPr>
            <a:r>
              <a:rPr lang="en-US" sz="5056">
                <a:solidFill>
                  <a:srgbClr val="583A28"/>
                </a:solidFill>
                <a:latin typeface="League Spartan"/>
                <a:ea typeface="League Spartan"/>
                <a:cs typeface="League Spartan"/>
                <a:sym typeface="League Spartan"/>
              </a:rPr>
              <a:t>Total: $193,440</a:t>
            </a:r>
          </a:p>
        </p:txBody>
      </p:sp>
      <p:sp>
        <p:nvSpPr>
          <p:cNvPr name="TextBox 21" id="21"/>
          <p:cNvSpPr txBox="true"/>
          <p:nvPr/>
        </p:nvSpPr>
        <p:spPr>
          <a:xfrm rot="0">
            <a:off x="5218874" y="9560241"/>
            <a:ext cx="13061831" cy="495300"/>
          </a:xfrm>
          <a:prstGeom prst="rect">
            <a:avLst/>
          </a:prstGeom>
        </p:spPr>
        <p:txBody>
          <a:bodyPr anchor="t" rtlCol="false" tIns="0" lIns="0" bIns="0" rIns="0">
            <a:spAutoFit/>
          </a:bodyPr>
          <a:lstStyle/>
          <a:p>
            <a:pPr algn="ctr">
              <a:lnSpc>
                <a:spcPts val="3900"/>
              </a:lnSpc>
            </a:pPr>
            <a:r>
              <a:rPr lang="en-US" sz="3000" u="sng">
                <a:solidFill>
                  <a:srgbClr val="583A28"/>
                </a:solidFill>
                <a:latin typeface="League Spartan"/>
                <a:ea typeface="League Spartan"/>
                <a:cs typeface="League Spartan"/>
                <a:sym typeface="League Spartan"/>
                <a:hlinkClick r:id="rId6" tooltip="https://www.ziprecruiter.com/Salaries/Boba-Barista-Salary--in-California#:~:text=As%20of%20Apr%2020%2C%202025,California%20is%20%2415.35%20an%20hour."/>
              </a:rPr>
              <a:t>Info from: Zip Recruiter</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90884" y="3855747"/>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yearly income</a:t>
            </a:r>
          </a:p>
        </p:txBody>
      </p:sp>
      <p:sp>
        <p:nvSpPr>
          <p:cNvPr name="TextBox 4" id="4"/>
          <p:cNvSpPr txBox="true"/>
          <p:nvPr/>
        </p:nvSpPr>
        <p:spPr>
          <a:xfrm rot="0">
            <a:off x="1390884" y="4831792"/>
            <a:ext cx="7064513"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per drink</a:t>
            </a:r>
          </a:p>
        </p:txBody>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6" id="16"/>
          <p:cNvSpPr txBox="true"/>
          <p:nvPr/>
        </p:nvSpPr>
        <p:spPr>
          <a:xfrm rot="0">
            <a:off x="7969191" y="811096"/>
            <a:ext cx="9999230" cy="1324509"/>
          </a:xfrm>
          <a:prstGeom prst="rect">
            <a:avLst/>
          </a:prstGeom>
        </p:spPr>
        <p:txBody>
          <a:bodyPr anchor="t" rtlCol="false" tIns="0" lIns="0" bIns="0" rIns="0">
            <a:spAutoFit/>
          </a:bodyPr>
          <a:lstStyle/>
          <a:p>
            <a:pPr algn="ctr">
              <a:lnSpc>
                <a:spcPts val="5273"/>
              </a:lnSpc>
            </a:pPr>
            <a:r>
              <a:rPr lang="en-US" sz="4056">
                <a:solidFill>
                  <a:srgbClr val="583A28"/>
                </a:solidFill>
                <a:latin typeface="League Spartan"/>
                <a:ea typeface="League Spartan"/>
                <a:cs typeface="League Spartan"/>
                <a:sym typeface="League Spartan"/>
              </a:rPr>
              <a:t>Necessary Equiptment for Boba Restaurant: Individual Drinks</a:t>
            </a:r>
          </a:p>
        </p:txBody>
      </p:sp>
      <p:sp>
        <p:nvSpPr>
          <p:cNvPr name="TextBox 17" id="17"/>
          <p:cNvSpPr txBox="true"/>
          <p:nvPr/>
        </p:nvSpPr>
        <p:spPr>
          <a:xfrm rot="0">
            <a:off x="8455398" y="2406015"/>
            <a:ext cx="9513022" cy="4794885"/>
          </a:xfrm>
          <a:prstGeom prst="rect">
            <a:avLst/>
          </a:prstGeom>
        </p:spPr>
        <p:txBody>
          <a:bodyPr anchor="t" rtlCol="false" tIns="0" lIns="0" bIns="0" rIns="0">
            <a:spAutoFit/>
          </a:bodyPr>
          <a:lstStyle/>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$5.35 profit per drink</a:t>
            </a:r>
          </a:p>
          <a:p>
            <a:pPr algn="ctr" marL="906780" indent="-453390" lvl="1">
              <a:lnSpc>
                <a:spcPts val="5460"/>
              </a:lnSpc>
              <a:buFont typeface="Arial"/>
              <a:buChar char="•"/>
            </a:pPr>
            <a:r>
              <a:rPr lang="en-US" sz="4200">
                <a:solidFill>
                  <a:srgbClr val="583A28"/>
                </a:solidFill>
                <a:latin typeface="Glacial Indifference"/>
                <a:ea typeface="Glacial Indifference"/>
                <a:cs typeface="Glacial Indifference"/>
                <a:sym typeface="Glacial Indifference"/>
              </a:rPr>
              <a:t>Assuming 100 drinks are sold a day: </a:t>
            </a:r>
            <a:r>
              <a:rPr lang="en-US" b="true" sz="4200">
                <a:solidFill>
                  <a:srgbClr val="583A28"/>
                </a:solidFill>
                <a:latin typeface="Glacial Indifference Bold"/>
                <a:ea typeface="Glacial Indifference Bold"/>
                <a:cs typeface="Glacial Indifference Bold"/>
                <a:sym typeface="Glacial Indifference Bold"/>
              </a:rPr>
              <a:t>$535 Dollars A Day</a:t>
            </a:r>
          </a:p>
          <a:p>
            <a:pPr algn="ctr" marL="906780" indent="-453390" lvl="1">
              <a:lnSpc>
                <a:spcPts val="5460"/>
              </a:lnSpc>
              <a:buFont typeface="Arial"/>
              <a:buChar char="•"/>
            </a:pPr>
            <a:r>
              <a:rPr lang="en-US" sz="4200">
                <a:solidFill>
                  <a:srgbClr val="583A28"/>
                </a:solidFill>
                <a:latin typeface="Glacial Indifference"/>
                <a:ea typeface="Glacial Indifference"/>
                <a:cs typeface="Glacial Indifference"/>
                <a:sym typeface="Glacial Indifference"/>
              </a:rPr>
              <a:t>The Boba Shop will be open everyday except for weekends, meaning that it would be open 252 days a year. </a:t>
            </a:r>
          </a:p>
          <a:p>
            <a:pPr algn="ctr" marL="906780" indent="-453390" lvl="1">
              <a:lnSpc>
                <a:spcPts val="5460"/>
              </a:lnSpc>
              <a:buFont typeface="Arial"/>
              <a:buChar char="•"/>
            </a:pPr>
            <a:r>
              <a:rPr lang="en-US" sz="4200">
                <a:solidFill>
                  <a:srgbClr val="583A28"/>
                </a:solidFill>
                <a:latin typeface="Glacial Indifference"/>
                <a:ea typeface="Glacial Indifference"/>
                <a:cs typeface="Glacial Indifference"/>
                <a:sym typeface="Glacial Indifference"/>
              </a:rPr>
              <a:t>This would be</a:t>
            </a:r>
          </a:p>
        </p:txBody>
      </p:sp>
      <p:sp>
        <p:nvSpPr>
          <p:cNvPr name="Freeform 18" id="18"/>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216962" y="6472236"/>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8</a:t>
            </a:r>
          </a:p>
        </p:txBody>
      </p:sp>
      <p:sp>
        <p:nvSpPr>
          <p:cNvPr name="TextBox 20" id="20"/>
          <p:cNvSpPr txBox="true"/>
          <p:nvPr/>
        </p:nvSpPr>
        <p:spPr>
          <a:xfrm rot="0">
            <a:off x="8455398" y="8128358"/>
            <a:ext cx="9999230" cy="1640759"/>
          </a:xfrm>
          <a:prstGeom prst="rect">
            <a:avLst/>
          </a:prstGeom>
        </p:spPr>
        <p:txBody>
          <a:bodyPr anchor="t" rtlCol="false" tIns="0" lIns="0" bIns="0" rIns="0">
            <a:spAutoFit/>
          </a:bodyPr>
          <a:lstStyle/>
          <a:p>
            <a:pPr algn="ctr">
              <a:lnSpc>
                <a:spcPts val="6573"/>
              </a:lnSpc>
            </a:pPr>
            <a:r>
              <a:rPr lang="en-US" sz="5056">
                <a:solidFill>
                  <a:srgbClr val="583A28"/>
                </a:solidFill>
                <a:latin typeface="League Spartan"/>
                <a:ea typeface="League Spartan"/>
                <a:cs typeface="League Spartan"/>
                <a:sym typeface="League Spartan"/>
              </a:rPr>
              <a:t>Total: $134,820 for the first year</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4" id="14"/>
          <p:cNvSpPr txBox="true"/>
          <p:nvPr/>
        </p:nvSpPr>
        <p:spPr>
          <a:xfrm rot="0">
            <a:off x="7969191" y="811096"/>
            <a:ext cx="9999230" cy="1324509"/>
          </a:xfrm>
          <a:prstGeom prst="rect">
            <a:avLst/>
          </a:prstGeom>
        </p:spPr>
        <p:txBody>
          <a:bodyPr anchor="t" rtlCol="false" tIns="0" lIns="0" bIns="0" rIns="0">
            <a:spAutoFit/>
          </a:bodyPr>
          <a:lstStyle/>
          <a:p>
            <a:pPr algn="ctr">
              <a:lnSpc>
                <a:spcPts val="5273"/>
              </a:lnSpc>
            </a:pPr>
            <a:r>
              <a:rPr lang="en-US" sz="4056">
                <a:solidFill>
                  <a:srgbClr val="583A28"/>
                </a:solidFill>
                <a:latin typeface="League Spartan"/>
                <a:ea typeface="League Spartan"/>
                <a:cs typeface="League Spartan"/>
                <a:sym typeface="League Spartan"/>
              </a:rPr>
              <a:t>Necessary Equiptment for Boba Restaurant: Individual Drinks</a:t>
            </a:r>
          </a:p>
        </p:txBody>
      </p:sp>
      <p:sp>
        <p:nvSpPr>
          <p:cNvPr name="TextBox 15" id="15"/>
          <p:cNvSpPr txBox="true"/>
          <p:nvPr/>
        </p:nvSpPr>
        <p:spPr>
          <a:xfrm rot="0">
            <a:off x="8455398" y="2406015"/>
            <a:ext cx="9513022" cy="4794885"/>
          </a:xfrm>
          <a:prstGeom prst="rect">
            <a:avLst/>
          </a:prstGeom>
        </p:spPr>
        <p:txBody>
          <a:bodyPr anchor="t" rtlCol="false" tIns="0" lIns="0" bIns="0" rIns="0">
            <a:spAutoFit/>
          </a:bodyPr>
          <a:lstStyle/>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$3.24 profit for pork gyoza</a:t>
            </a:r>
          </a:p>
          <a:p>
            <a:pPr algn="ctr" marL="906780" indent="-453390" lvl="1">
              <a:lnSpc>
                <a:spcPts val="5460"/>
              </a:lnSpc>
              <a:buFont typeface="Arial"/>
              <a:buChar char="•"/>
            </a:pPr>
            <a:r>
              <a:rPr lang="en-US" sz="4200">
                <a:solidFill>
                  <a:srgbClr val="583A28"/>
                </a:solidFill>
                <a:latin typeface="Glacial Indifference"/>
                <a:ea typeface="Glacial Indifference"/>
                <a:cs typeface="Glacial Indifference"/>
                <a:sym typeface="Glacial Indifference"/>
              </a:rPr>
              <a:t>Assuming 80 orders are sold a day: </a:t>
            </a:r>
            <a:r>
              <a:rPr lang="en-US" b="true" sz="4200">
                <a:solidFill>
                  <a:srgbClr val="583A28"/>
                </a:solidFill>
                <a:latin typeface="Glacial Indifference Bold"/>
                <a:ea typeface="Glacial Indifference Bold"/>
                <a:cs typeface="Glacial Indifference Bold"/>
                <a:sym typeface="Glacial Indifference Bold"/>
              </a:rPr>
              <a:t>$348.80 Dollars A Day</a:t>
            </a:r>
          </a:p>
          <a:p>
            <a:pPr algn="ctr" marL="906780" indent="-453390" lvl="1">
              <a:lnSpc>
                <a:spcPts val="5460"/>
              </a:lnSpc>
              <a:buFont typeface="Arial"/>
              <a:buChar char="•"/>
            </a:pPr>
            <a:r>
              <a:rPr lang="en-US" sz="4200">
                <a:solidFill>
                  <a:srgbClr val="583A28"/>
                </a:solidFill>
                <a:latin typeface="Glacial Indifference"/>
                <a:ea typeface="Glacial Indifference"/>
                <a:cs typeface="Glacial Indifference"/>
                <a:sym typeface="Glacial Indifference"/>
              </a:rPr>
              <a:t>The Boba Shop will be open everyday except for weekends, meaning that it would be open 252 days a year. </a:t>
            </a:r>
          </a:p>
          <a:p>
            <a:pPr algn="ctr" marL="906780" indent="-453390" lvl="1">
              <a:lnSpc>
                <a:spcPts val="5460"/>
              </a:lnSpc>
              <a:buFont typeface="Arial"/>
              <a:buChar char="•"/>
            </a:pPr>
            <a:r>
              <a:rPr lang="en-US" sz="4200">
                <a:solidFill>
                  <a:srgbClr val="583A28"/>
                </a:solidFill>
                <a:latin typeface="Glacial Indifference"/>
                <a:ea typeface="Glacial Indifference"/>
                <a:cs typeface="Glacial Indifference"/>
                <a:sym typeface="Glacial Indifference"/>
              </a:rPr>
              <a:t>This would be</a:t>
            </a:r>
          </a:p>
        </p:txBody>
      </p:sp>
      <p:sp>
        <p:nvSpPr>
          <p:cNvPr name="Freeform 16" id="16"/>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8212294" y="8128358"/>
            <a:ext cx="9999230" cy="1640759"/>
          </a:xfrm>
          <a:prstGeom prst="rect">
            <a:avLst/>
          </a:prstGeom>
        </p:spPr>
        <p:txBody>
          <a:bodyPr anchor="t" rtlCol="false" tIns="0" lIns="0" bIns="0" rIns="0">
            <a:spAutoFit/>
          </a:bodyPr>
          <a:lstStyle/>
          <a:p>
            <a:pPr algn="ctr">
              <a:lnSpc>
                <a:spcPts val="6573"/>
              </a:lnSpc>
            </a:pPr>
            <a:r>
              <a:rPr lang="en-US" sz="5056">
                <a:solidFill>
                  <a:srgbClr val="583A28"/>
                </a:solidFill>
                <a:latin typeface="League Spartan"/>
                <a:ea typeface="League Spartan"/>
                <a:cs typeface="League Spartan"/>
                <a:sym typeface="League Spartan"/>
              </a:rPr>
              <a:t>Total: $65,318.40 for the first year</a:t>
            </a:r>
          </a:p>
        </p:txBody>
      </p:sp>
      <p:sp>
        <p:nvSpPr>
          <p:cNvPr name="TextBox 18" id="18"/>
          <p:cNvSpPr txBox="true"/>
          <p:nvPr/>
        </p:nvSpPr>
        <p:spPr>
          <a:xfrm rot="0">
            <a:off x="1390884" y="4224348"/>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yearly income</a:t>
            </a:r>
          </a:p>
        </p:txBody>
      </p:sp>
      <p:sp>
        <p:nvSpPr>
          <p:cNvPr name="TextBox 19" id="19"/>
          <p:cNvSpPr txBox="true"/>
          <p:nvPr/>
        </p:nvSpPr>
        <p:spPr>
          <a:xfrm rot="0">
            <a:off x="1390884" y="5200393"/>
            <a:ext cx="8055349"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pork gyoza</a:t>
            </a:r>
          </a:p>
        </p:txBody>
      </p:sp>
      <p:sp>
        <p:nvSpPr>
          <p:cNvPr name="TextBox 20" id="20"/>
          <p:cNvSpPr txBox="true"/>
          <p:nvPr/>
        </p:nvSpPr>
        <p:spPr>
          <a:xfrm rot="0">
            <a:off x="1216962" y="6840836"/>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8</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0">
            <a:off x="0" y="4290967"/>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482310">
            <a:off x="2005841" y="2361091"/>
            <a:ext cx="3295385" cy="1002470"/>
            <a:chOff x="0" y="0"/>
            <a:chExt cx="4393847" cy="1336627"/>
          </a:xfrm>
        </p:grpSpPr>
        <p:grpSp>
          <p:nvGrpSpPr>
            <p:cNvPr name="Group 4" id="4"/>
            <p:cNvGrpSpPr/>
            <p:nvPr/>
          </p:nvGrpSpPr>
          <p:grpSpPr>
            <a:xfrm rot="0">
              <a:off x="4048113" y="990893"/>
              <a:ext cx="345734" cy="345734"/>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6" id="6"/>
            <p:cNvGrpSpPr/>
            <p:nvPr/>
          </p:nvGrpSpPr>
          <p:grpSpPr>
            <a:xfrm rot="0">
              <a:off x="2235901" y="172867"/>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8" id="8"/>
            <p:cNvGrpSpPr/>
            <p:nvPr/>
          </p:nvGrpSpPr>
          <p:grpSpPr>
            <a:xfrm rot="0">
              <a:off x="2327002" y="818026"/>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nvGrpSpPr>
            <p:cNvPr name="Group 10" id="10"/>
            <p:cNvGrpSpPr/>
            <p:nvPr/>
          </p:nvGrpSpPr>
          <p:grpSpPr>
            <a:xfrm rot="0">
              <a:off x="1334093" y="518601"/>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FBF6"/>
              </a:solidFill>
            </p:spPr>
          </p:sp>
        </p:grpSp>
        <p:grpSp>
          <p:nvGrpSpPr>
            <p:cNvPr name="Group 12" id="12"/>
            <p:cNvGrpSpPr/>
            <p:nvPr/>
          </p:nvGrpSpPr>
          <p:grpSpPr>
            <a:xfrm rot="0">
              <a:off x="0" y="0"/>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9577"/>
              </a:solidFill>
            </p:spPr>
          </p:sp>
        </p:grpSp>
      </p:grpSp>
      <p:sp>
        <p:nvSpPr>
          <p:cNvPr name="TextBox 14" id="14"/>
          <p:cNvSpPr txBox="true"/>
          <p:nvPr/>
        </p:nvSpPr>
        <p:spPr>
          <a:xfrm rot="0">
            <a:off x="7969191" y="792046"/>
            <a:ext cx="9999230" cy="1324509"/>
          </a:xfrm>
          <a:prstGeom prst="rect">
            <a:avLst/>
          </a:prstGeom>
        </p:spPr>
        <p:txBody>
          <a:bodyPr anchor="t" rtlCol="false" tIns="0" lIns="0" bIns="0" rIns="0">
            <a:spAutoFit/>
          </a:bodyPr>
          <a:lstStyle/>
          <a:p>
            <a:pPr algn="ctr">
              <a:lnSpc>
                <a:spcPts val="5273"/>
              </a:lnSpc>
            </a:pPr>
            <a:r>
              <a:rPr lang="en-US" sz="4056">
                <a:solidFill>
                  <a:srgbClr val="583A28"/>
                </a:solidFill>
                <a:latin typeface="League Spartan"/>
                <a:ea typeface="League Spartan"/>
                <a:cs typeface="League Spartan"/>
                <a:sym typeface="League Spartan"/>
              </a:rPr>
              <a:t>Necessary Equiptment for Boba Restaurant: Individual Drinks</a:t>
            </a:r>
          </a:p>
        </p:txBody>
      </p:sp>
      <p:sp>
        <p:nvSpPr>
          <p:cNvPr name="TextBox 15" id="15"/>
          <p:cNvSpPr txBox="true"/>
          <p:nvPr/>
        </p:nvSpPr>
        <p:spPr>
          <a:xfrm rot="0">
            <a:off x="8455398" y="2406015"/>
            <a:ext cx="9513022" cy="4794885"/>
          </a:xfrm>
          <a:prstGeom prst="rect">
            <a:avLst/>
          </a:prstGeom>
        </p:spPr>
        <p:txBody>
          <a:bodyPr anchor="t" rtlCol="false" tIns="0" lIns="0" bIns="0" rIns="0">
            <a:spAutoFit/>
          </a:bodyPr>
          <a:lstStyle/>
          <a:p>
            <a:pPr algn="ctr" marL="906780" indent="-453390" lvl="1">
              <a:lnSpc>
                <a:spcPts val="5460"/>
              </a:lnSpc>
              <a:buFont typeface="Arial"/>
              <a:buChar char="•"/>
            </a:pPr>
            <a:r>
              <a:rPr lang="en-US" b="true" sz="4200">
                <a:solidFill>
                  <a:srgbClr val="583A28"/>
                </a:solidFill>
                <a:latin typeface="Glacial Indifference Bold"/>
                <a:ea typeface="Glacial Indifference Bold"/>
                <a:cs typeface="Glacial Indifference Bold"/>
                <a:sym typeface="Glacial Indifference Bold"/>
              </a:rPr>
              <a:t>$4.36 profit for tofu gyoza</a:t>
            </a:r>
          </a:p>
          <a:p>
            <a:pPr algn="ctr" marL="906780" indent="-453390" lvl="1">
              <a:lnSpc>
                <a:spcPts val="5460"/>
              </a:lnSpc>
              <a:buFont typeface="Arial"/>
              <a:buChar char="•"/>
            </a:pPr>
            <a:r>
              <a:rPr lang="en-US" sz="4200">
                <a:solidFill>
                  <a:srgbClr val="583A28"/>
                </a:solidFill>
                <a:latin typeface="Glacial Indifference"/>
                <a:ea typeface="Glacial Indifference"/>
                <a:cs typeface="Glacial Indifference"/>
                <a:sym typeface="Glacial Indifference"/>
              </a:rPr>
              <a:t>Assuming 80 orders are sold a day: </a:t>
            </a:r>
            <a:r>
              <a:rPr lang="en-US" b="true" sz="4200">
                <a:solidFill>
                  <a:srgbClr val="583A28"/>
                </a:solidFill>
                <a:latin typeface="Glacial Indifference Bold"/>
                <a:ea typeface="Glacial Indifference Bold"/>
                <a:cs typeface="Glacial Indifference Bold"/>
                <a:sym typeface="Glacial Indifference Bold"/>
              </a:rPr>
              <a:t>$348.80 Dollars A Day</a:t>
            </a:r>
          </a:p>
          <a:p>
            <a:pPr algn="ctr" marL="906780" indent="-453390" lvl="1">
              <a:lnSpc>
                <a:spcPts val="5460"/>
              </a:lnSpc>
              <a:buFont typeface="Arial"/>
              <a:buChar char="•"/>
            </a:pPr>
            <a:r>
              <a:rPr lang="en-US" sz="4200">
                <a:solidFill>
                  <a:srgbClr val="583A28"/>
                </a:solidFill>
                <a:latin typeface="Glacial Indifference"/>
                <a:ea typeface="Glacial Indifference"/>
                <a:cs typeface="Glacial Indifference"/>
                <a:sym typeface="Glacial Indifference"/>
              </a:rPr>
              <a:t>The Boba Shop will be open everyday except for weekends, meaning that it would be open 252 days a year. </a:t>
            </a:r>
          </a:p>
          <a:p>
            <a:pPr algn="ctr" marL="906780" indent="-453390" lvl="1">
              <a:lnSpc>
                <a:spcPts val="5460"/>
              </a:lnSpc>
              <a:buFont typeface="Arial"/>
              <a:buChar char="•"/>
            </a:pPr>
            <a:r>
              <a:rPr lang="en-US" sz="4200">
                <a:solidFill>
                  <a:srgbClr val="583A28"/>
                </a:solidFill>
                <a:latin typeface="Glacial Indifference"/>
                <a:ea typeface="Glacial Indifference"/>
                <a:cs typeface="Glacial Indifference"/>
                <a:sym typeface="Glacial Indifference"/>
              </a:rPr>
              <a:t>This would be</a:t>
            </a:r>
          </a:p>
        </p:txBody>
      </p:sp>
      <p:sp>
        <p:nvSpPr>
          <p:cNvPr name="Freeform 16" id="16"/>
          <p:cNvSpPr/>
          <p:nvPr/>
        </p:nvSpPr>
        <p:spPr>
          <a:xfrm flipH="false" flipV="false" rot="0">
            <a:off x="-494019" y="-519095"/>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8212294" y="8128358"/>
            <a:ext cx="9999230" cy="1640759"/>
          </a:xfrm>
          <a:prstGeom prst="rect">
            <a:avLst/>
          </a:prstGeom>
        </p:spPr>
        <p:txBody>
          <a:bodyPr anchor="t" rtlCol="false" tIns="0" lIns="0" bIns="0" rIns="0">
            <a:spAutoFit/>
          </a:bodyPr>
          <a:lstStyle/>
          <a:p>
            <a:pPr algn="ctr">
              <a:lnSpc>
                <a:spcPts val="6573"/>
              </a:lnSpc>
            </a:pPr>
            <a:r>
              <a:rPr lang="en-US" sz="5056">
                <a:solidFill>
                  <a:srgbClr val="583A28"/>
                </a:solidFill>
                <a:latin typeface="League Spartan"/>
                <a:ea typeface="League Spartan"/>
                <a:cs typeface="League Spartan"/>
                <a:sym typeface="League Spartan"/>
              </a:rPr>
              <a:t>Total: $87,897.60 for the first year</a:t>
            </a:r>
          </a:p>
        </p:txBody>
      </p:sp>
      <p:sp>
        <p:nvSpPr>
          <p:cNvPr name="TextBox 18" id="18"/>
          <p:cNvSpPr txBox="true"/>
          <p:nvPr/>
        </p:nvSpPr>
        <p:spPr>
          <a:xfrm rot="0">
            <a:off x="1390884" y="4224348"/>
            <a:ext cx="7064513" cy="1127762"/>
          </a:xfrm>
          <a:prstGeom prst="rect">
            <a:avLst/>
          </a:prstGeom>
        </p:spPr>
        <p:txBody>
          <a:bodyPr anchor="t" rtlCol="false" tIns="0" lIns="0" bIns="0" rIns="0">
            <a:spAutoFit/>
          </a:bodyPr>
          <a:lstStyle/>
          <a:p>
            <a:pPr algn="l">
              <a:lnSpc>
                <a:spcPts val="8400"/>
              </a:lnSpc>
            </a:pPr>
            <a:r>
              <a:rPr lang="en-US" sz="8400">
                <a:solidFill>
                  <a:srgbClr val="583A28"/>
                </a:solidFill>
                <a:latin typeface="Abril Fatface"/>
                <a:ea typeface="Abril Fatface"/>
                <a:cs typeface="Abril Fatface"/>
                <a:sym typeface="Abril Fatface"/>
              </a:rPr>
              <a:t>yearly income</a:t>
            </a:r>
          </a:p>
        </p:txBody>
      </p:sp>
      <p:sp>
        <p:nvSpPr>
          <p:cNvPr name="TextBox 19" id="19"/>
          <p:cNvSpPr txBox="true"/>
          <p:nvPr/>
        </p:nvSpPr>
        <p:spPr>
          <a:xfrm rot="0">
            <a:off x="1390884" y="5200393"/>
            <a:ext cx="8055349" cy="1564243"/>
          </a:xfrm>
          <a:prstGeom prst="rect">
            <a:avLst/>
          </a:prstGeom>
        </p:spPr>
        <p:txBody>
          <a:bodyPr anchor="t" rtlCol="false" tIns="0" lIns="0" bIns="0" rIns="0">
            <a:spAutoFit/>
          </a:bodyPr>
          <a:lstStyle/>
          <a:p>
            <a:pPr algn="l">
              <a:lnSpc>
                <a:spcPts val="11782"/>
              </a:lnSpc>
            </a:pPr>
            <a:r>
              <a:rPr lang="en-US" sz="11782">
                <a:solidFill>
                  <a:srgbClr val="583A28"/>
                </a:solidFill>
                <a:latin typeface="Abril Fatface"/>
                <a:ea typeface="Abril Fatface"/>
                <a:cs typeface="Abril Fatface"/>
                <a:sym typeface="Abril Fatface"/>
              </a:rPr>
              <a:t>tofu gyoza</a:t>
            </a:r>
          </a:p>
        </p:txBody>
      </p:sp>
      <p:sp>
        <p:nvSpPr>
          <p:cNvPr name="TextBox 20" id="20"/>
          <p:cNvSpPr txBox="true"/>
          <p:nvPr/>
        </p:nvSpPr>
        <p:spPr>
          <a:xfrm rot="0">
            <a:off x="1216962" y="6840836"/>
            <a:ext cx="7064513" cy="563880"/>
          </a:xfrm>
          <a:prstGeom prst="rect">
            <a:avLst/>
          </a:prstGeom>
        </p:spPr>
        <p:txBody>
          <a:bodyPr anchor="t" rtlCol="false" tIns="0" lIns="0" bIns="0" rIns="0">
            <a:spAutoFit/>
          </a:bodyPr>
          <a:lstStyle/>
          <a:p>
            <a:pPr algn="ctr">
              <a:lnSpc>
                <a:spcPts val="4200"/>
              </a:lnSpc>
            </a:pPr>
            <a:r>
              <a:rPr lang="en-US" sz="4200">
                <a:solidFill>
                  <a:srgbClr val="583A28"/>
                </a:solidFill>
                <a:latin typeface="Abril Fatface"/>
                <a:ea typeface="Abril Fatface"/>
                <a:cs typeface="Abril Fatface"/>
                <a:sym typeface="Abril Fatface"/>
              </a:rPr>
              <a:t>Evidence 8</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1068575" y="2176322"/>
            <a:ext cx="16384887" cy="5934355"/>
            <a:chOff x="0" y="0"/>
            <a:chExt cx="2680843" cy="970960"/>
          </a:xfrm>
        </p:grpSpPr>
        <p:sp>
          <p:nvSpPr>
            <p:cNvPr name="Freeform 10" id="10"/>
            <p:cNvSpPr/>
            <p:nvPr/>
          </p:nvSpPr>
          <p:spPr>
            <a:xfrm flipH="false" flipV="false" rot="0">
              <a:off x="0" y="0"/>
              <a:ext cx="2680843" cy="970960"/>
            </a:xfrm>
            <a:custGeom>
              <a:avLst/>
              <a:gdLst/>
              <a:ahLst/>
              <a:cxnLst/>
              <a:rect r="r" b="b" t="t" l="l"/>
              <a:pathLst>
                <a:path h="970960" w="2680843">
                  <a:moveTo>
                    <a:pt x="0" y="0"/>
                  </a:moveTo>
                  <a:lnTo>
                    <a:pt x="2680843" y="0"/>
                  </a:lnTo>
                  <a:lnTo>
                    <a:pt x="2680843" y="970960"/>
                  </a:lnTo>
                  <a:lnTo>
                    <a:pt x="0" y="970960"/>
                  </a:lnTo>
                  <a:close/>
                </a:path>
              </a:pathLst>
            </a:custGeom>
            <a:solidFill>
              <a:srgbClr val="FFFFFF"/>
            </a:solidFill>
          </p:spPr>
        </p:sp>
      </p:grpSp>
      <p:sp>
        <p:nvSpPr>
          <p:cNvPr name="TextBox 11" id="11"/>
          <p:cNvSpPr txBox="true"/>
          <p:nvPr/>
        </p:nvSpPr>
        <p:spPr>
          <a:xfrm rot="0">
            <a:off x="6018195" y="3822985"/>
            <a:ext cx="7388130" cy="2595215"/>
          </a:xfrm>
          <a:prstGeom prst="rect">
            <a:avLst/>
          </a:prstGeom>
        </p:spPr>
        <p:txBody>
          <a:bodyPr anchor="t" rtlCol="false" tIns="0" lIns="0" bIns="0" rIns="0">
            <a:spAutoFit/>
          </a:bodyPr>
          <a:lstStyle/>
          <a:p>
            <a:pPr algn="ctr">
              <a:lnSpc>
                <a:spcPts val="9557"/>
              </a:lnSpc>
            </a:pPr>
            <a:r>
              <a:rPr lang="en-US" sz="12743">
                <a:solidFill>
                  <a:srgbClr val="583A28"/>
                </a:solidFill>
                <a:latin typeface="Abril Fatface"/>
                <a:ea typeface="Abril Fatface"/>
                <a:cs typeface="Abril Fatface"/>
                <a:sym typeface="Abril Fatface"/>
              </a:rPr>
              <a:t>Step 6: Act</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0">
            <a:off x="419101" y="-349617"/>
            <a:ext cx="17868899" cy="15278099"/>
          </a:xfrm>
          <a:custGeom>
            <a:avLst/>
            <a:gdLst/>
            <a:ahLst/>
            <a:cxnLst/>
            <a:rect r="r" b="b" t="t" l="l"/>
            <a:pathLst>
              <a:path h="15278099" w="17868899">
                <a:moveTo>
                  <a:pt x="0" y="0"/>
                </a:moveTo>
                <a:lnTo>
                  <a:pt x="17868899" y="0"/>
                </a:lnTo>
                <a:lnTo>
                  <a:pt x="17868899" y="15278099"/>
                </a:lnTo>
                <a:lnTo>
                  <a:pt x="0" y="15278099"/>
                </a:lnTo>
                <a:lnTo>
                  <a:pt x="0" y="0"/>
                </a:lnTo>
                <a:close/>
              </a:path>
            </a:pathLst>
          </a:custGeom>
          <a:blipFill>
            <a:blip r:embed="rId2">
              <a:extLst>
                <a:ext uri="{96DAC541-7B7A-43D3-8B79-37D633B846F1}">
                  <asvg:svgBlip xmlns:asvg="http://schemas.microsoft.com/office/drawing/2016/SVG/main" r:embed="rId3"/>
                </a:ext>
              </a:extLst>
            </a:blip>
            <a:stretch>
              <a:fillRect l="-5513" t="-29162" r="-5278" b="-1726"/>
            </a:stretch>
          </a:blipFill>
        </p:spPr>
      </p:sp>
      <p:grpSp>
        <p:nvGrpSpPr>
          <p:cNvPr name="Group 3" id="3"/>
          <p:cNvGrpSpPr/>
          <p:nvPr/>
        </p:nvGrpSpPr>
        <p:grpSpPr>
          <a:xfrm rot="0">
            <a:off x="1028700" y="769728"/>
            <a:ext cx="16230600" cy="8747544"/>
            <a:chOff x="0" y="0"/>
            <a:chExt cx="2680843" cy="1444851"/>
          </a:xfrm>
        </p:grpSpPr>
        <p:sp>
          <p:nvSpPr>
            <p:cNvPr name="Freeform 4" id="4"/>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5" id="5"/>
          <p:cNvSpPr txBox="true"/>
          <p:nvPr/>
        </p:nvSpPr>
        <p:spPr>
          <a:xfrm rot="0">
            <a:off x="1311911" y="1217403"/>
            <a:ext cx="12598442" cy="1137286"/>
          </a:xfrm>
          <a:prstGeom prst="rect">
            <a:avLst/>
          </a:prstGeom>
        </p:spPr>
        <p:txBody>
          <a:bodyPr anchor="t" rtlCol="false" tIns="0" lIns="0" bIns="0" rIns="0">
            <a:spAutoFit/>
          </a:bodyPr>
          <a:lstStyle/>
          <a:p>
            <a:pPr algn="ctr">
              <a:lnSpc>
                <a:spcPts val="7800"/>
              </a:lnSpc>
            </a:pPr>
            <a:r>
              <a:rPr lang="en-US" sz="10400">
                <a:solidFill>
                  <a:srgbClr val="583A28"/>
                </a:solidFill>
                <a:latin typeface="Abril Fatface"/>
                <a:ea typeface="Abril Fatface"/>
                <a:cs typeface="Abril Fatface"/>
                <a:sym typeface="Abril Fatface"/>
              </a:rPr>
              <a:t>guiding questions 1 </a:t>
            </a:r>
          </a:p>
        </p:txBody>
      </p:sp>
      <p:sp>
        <p:nvSpPr>
          <p:cNvPr name="TextBox 6" id="6"/>
          <p:cNvSpPr txBox="true"/>
          <p:nvPr/>
        </p:nvSpPr>
        <p:spPr>
          <a:xfrm rot="0">
            <a:off x="1608543" y="2623988"/>
            <a:ext cx="7300782" cy="1839849"/>
          </a:xfrm>
          <a:prstGeom prst="rect">
            <a:avLst/>
          </a:prstGeom>
        </p:spPr>
        <p:txBody>
          <a:bodyPr anchor="t" rtlCol="false" tIns="0" lIns="0" bIns="0" rIns="0">
            <a:spAutoFit/>
          </a:bodyPr>
          <a:lstStyle/>
          <a:p>
            <a:pPr algn="ctr">
              <a:lnSpc>
                <a:spcPts val="3528"/>
              </a:lnSpc>
            </a:pPr>
            <a:r>
              <a:rPr lang="en-US" sz="4200" spc="25">
                <a:solidFill>
                  <a:srgbClr val="583A28"/>
                </a:solidFill>
                <a:latin typeface="Abril Fatface"/>
                <a:ea typeface="Abril Fatface"/>
                <a:cs typeface="Abril Fatface"/>
                <a:sym typeface="Abril Fatface"/>
              </a:rPr>
              <a:t>WHAT SHOULD YOUR INVESTOR CHARGE FOR THE 5 MOST POPULAR DRINKS? FOODS?</a:t>
            </a:r>
          </a:p>
        </p:txBody>
      </p:sp>
      <p:sp>
        <p:nvSpPr>
          <p:cNvPr name="TextBox 7" id="7"/>
          <p:cNvSpPr txBox="true"/>
          <p:nvPr/>
        </p:nvSpPr>
        <p:spPr>
          <a:xfrm rot="0">
            <a:off x="9438971" y="2497564"/>
            <a:ext cx="7704923" cy="1264157"/>
          </a:xfrm>
          <a:prstGeom prst="rect">
            <a:avLst/>
          </a:prstGeom>
        </p:spPr>
        <p:txBody>
          <a:bodyPr anchor="t" rtlCol="false" tIns="0" lIns="0" bIns="0" rIns="0">
            <a:spAutoFit/>
          </a:bodyPr>
          <a:lstStyle/>
          <a:p>
            <a:pPr algn="ctr">
              <a:lnSpc>
                <a:spcPts val="3275"/>
              </a:lnSpc>
            </a:pPr>
            <a:r>
              <a:rPr lang="en-US" sz="3899" spc="23">
                <a:solidFill>
                  <a:srgbClr val="583A28"/>
                </a:solidFill>
                <a:latin typeface="Abril Fatface"/>
                <a:ea typeface="Abril Fatface"/>
                <a:cs typeface="Abril Fatface"/>
                <a:sym typeface="Abril Fatface"/>
              </a:rPr>
              <a:t>SHOULD THE INVESTOR RENT A STANDALONE SHOP, SHOPPING CENTER, OR MALL KIOSK?</a:t>
            </a:r>
          </a:p>
        </p:txBody>
      </p:sp>
      <p:sp>
        <p:nvSpPr>
          <p:cNvPr name="AutoShape 8" id="8"/>
          <p:cNvSpPr/>
          <p:nvPr/>
        </p:nvSpPr>
        <p:spPr>
          <a:xfrm flipH="true" flipV="true">
            <a:off x="9172271" y="2317963"/>
            <a:ext cx="0" cy="6089223"/>
          </a:xfrm>
          <a:prstGeom prst="line">
            <a:avLst/>
          </a:prstGeom>
          <a:ln cap="flat" w="38100">
            <a:solidFill>
              <a:srgbClr val="6A4229"/>
            </a:solidFill>
            <a:prstDash val="solid"/>
            <a:headEnd type="none" len="sm" w="sm"/>
            <a:tailEnd type="none" len="sm" w="sm"/>
          </a:ln>
        </p:spPr>
      </p:sp>
      <p:sp>
        <p:nvSpPr>
          <p:cNvPr name="TextBox 9" id="9"/>
          <p:cNvSpPr txBox="true"/>
          <p:nvPr/>
        </p:nvSpPr>
        <p:spPr>
          <a:xfrm rot="0">
            <a:off x="1608543" y="5317912"/>
            <a:ext cx="7300782" cy="350520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I found that these were the prices that provided the best profit margin for our investor, </a:t>
            </a:r>
            <a:r>
              <a:rPr lang="en-US" sz="2899" b="true">
                <a:solidFill>
                  <a:srgbClr val="452A15"/>
                </a:solidFill>
                <a:latin typeface="Glacial Indifference Bold"/>
                <a:ea typeface="Glacial Indifference Bold"/>
                <a:cs typeface="Glacial Indifference Bold"/>
                <a:sym typeface="Glacial Indifference Bold"/>
              </a:rPr>
              <a:t>while also keeping it below average.</a:t>
            </a:r>
            <a:r>
              <a:rPr lang="en-US" sz="2899">
                <a:solidFill>
                  <a:srgbClr val="452A15"/>
                </a:solidFill>
                <a:latin typeface="Glacial Indifference"/>
                <a:ea typeface="Glacial Indifference"/>
                <a:cs typeface="Glacial Indifference"/>
                <a:sym typeface="Glacial Indifference"/>
              </a:rPr>
              <a:t> </a:t>
            </a:r>
          </a:p>
          <a:p>
            <a:pPr algn="ctr">
              <a:lnSpc>
                <a:spcPts val="3479"/>
              </a:lnSpc>
            </a:pPr>
          </a:p>
          <a:p>
            <a:pPr algn="ctr">
              <a:lnSpc>
                <a:spcPts val="3479"/>
              </a:lnSpc>
            </a:pPr>
            <a:r>
              <a:rPr lang="en-US" sz="2899">
                <a:solidFill>
                  <a:srgbClr val="452A15"/>
                </a:solidFill>
                <a:latin typeface="Glacial Indifference"/>
                <a:ea typeface="Glacial Indifference"/>
                <a:cs typeface="Glacial Indifference"/>
                <a:sym typeface="Glacial Indifference"/>
              </a:rPr>
              <a:t>This ensures that the food will stay </a:t>
            </a:r>
            <a:r>
              <a:rPr lang="en-US" sz="2899" b="true">
                <a:solidFill>
                  <a:srgbClr val="452A15"/>
                </a:solidFill>
                <a:latin typeface="Glacial Indifference Bold"/>
                <a:ea typeface="Glacial Indifference Bold"/>
                <a:cs typeface="Glacial Indifference Bold"/>
                <a:sym typeface="Glacial Indifference Bold"/>
              </a:rPr>
              <a:t>affordable</a:t>
            </a:r>
            <a:r>
              <a:rPr lang="en-US" sz="2899">
                <a:solidFill>
                  <a:srgbClr val="452A15"/>
                </a:solidFill>
                <a:latin typeface="Glacial Indifference"/>
                <a:ea typeface="Glacial Indifference"/>
                <a:cs typeface="Glacial Indifference"/>
                <a:sym typeface="Glacial Indifference"/>
              </a:rPr>
              <a:t> for the surrounding campuses, encouraging a larger student body to visit.  </a:t>
            </a:r>
          </a:p>
        </p:txBody>
      </p:sp>
      <p:sp>
        <p:nvSpPr>
          <p:cNvPr name="TextBox 10" id="10"/>
          <p:cNvSpPr txBox="true"/>
          <p:nvPr/>
        </p:nvSpPr>
        <p:spPr>
          <a:xfrm rot="0">
            <a:off x="259319" y="4549562"/>
            <a:ext cx="9999230" cy="644525"/>
          </a:xfrm>
          <a:prstGeom prst="rect">
            <a:avLst/>
          </a:prstGeom>
        </p:spPr>
        <p:txBody>
          <a:bodyPr anchor="t" rtlCol="false" tIns="0" lIns="0" bIns="0" rIns="0">
            <a:spAutoFit/>
          </a:bodyPr>
          <a:lstStyle/>
          <a:p>
            <a:pPr algn="ctr">
              <a:lnSpc>
                <a:spcPts val="5199"/>
              </a:lnSpc>
            </a:pPr>
            <a:r>
              <a:rPr lang="en-US" sz="3999">
                <a:solidFill>
                  <a:srgbClr val="583A28"/>
                </a:solidFill>
                <a:latin typeface="League Spartan"/>
                <a:ea typeface="League Spartan"/>
                <a:cs typeface="League Spartan"/>
                <a:sym typeface="League Spartan"/>
              </a:rPr>
              <a:t>drinks: $6.00, food: $5.45</a:t>
            </a:r>
          </a:p>
        </p:txBody>
      </p:sp>
      <p:sp>
        <p:nvSpPr>
          <p:cNvPr name="TextBox 11" id="11"/>
          <p:cNvSpPr txBox="true"/>
          <p:nvPr/>
        </p:nvSpPr>
        <p:spPr>
          <a:xfrm rot="0">
            <a:off x="9641041" y="4587662"/>
            <a:ext cx="7300782" cy="350520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While looking at rental spaces in the City of Orange, I found that renting a</a:t>
            </a:r>
            <a:r>
              <a:rPr lang="en-US" sz="2899" b="true">
                <a:solidFill>
                  <a:srgbClr val="452A15"/>
                </a:solidFill>
                <a:latin typeface="Glacial Indifference Bold"/>
                <a:ea typeface="Glacial Indifference Bold"/>
                <a:cs typeface="Glacial Indifference Bold"/>
                <a:sym typeface="Glacial Indifference Bold"/>
              </a:rPr>
              <a:t> standalone shop </a:t>
            </a:r>
            <a:r>
              <a:rPr lang="en-US" sz="2899">
                <a:solidFill>
                  <a:srgbClr val="452A15"/>
                </a:solidFill>
                <a:latin typeface="Glacial Indifference"/>
                <a:ea typeface="Glacial Indifference"/>
                <a:cs typeface="Glacial Indifference"/>
                <a:sym typeface="Glacial Indifference"/>
              </a:rPr>
              <a:t> was the best option. Mall kiosks do not provide enough space for a restaurant, and a shopping center requires additional charges to rent out. Not only that, but malls don’t have as many people day-to-day, and such it is better to have a </a:t>
            </a:r>
            <a:r>
              <a:rPr lang="en-US" sz="2899" b="true">
                <a:solidFill>
                  <a:srgbClr val="452A15"/>
                </a:solidFill>
                <a:latin typeface="Glacial Indifference Bold"/>
                <a:ea typeface="Glacial Indifference Bold"/>
                <a:cs typeface="Glacial Indifference Bold"/>
                <a:sym typeface="Glacial Indifference Bold"/>
              </a:rPr>
              <a:t>standalone shop.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733099" y="678447"/>
            <a:ext cx="16384887" cy="8830698"/>
            <a:chOff x="0" y="0"/>
            <a:chExt cx="2680843" cy="1444851"/>
          </a:xfrm>
        </p:grpSpPr>
        <p:sp>
          <p:nvSpPr>
            <p:cNvPr name="Freeform 10" id="10"/>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11" id="11"/>
          <p:cNvSpPr txBox="true"/>
          <p:nvPr/>
        </p:nvSpPr>
        <p:spPr>
          <a:xfrm rot="0">
            <a:off x="1755870" y="2120545"/>
            <a:ext cx="7388130" cy="2595215"/>
          </a:xfrm>
          <a:prstGeom prst="rect">
            <a:avLst/>
          </a:prstGeom>
        </p:spPr>
        <p:txBody>
          <a:bodyPr anchor="t" rtlCol="false" tIns="0" lIns="0" bIns="0" rIns="0">
            <a:spAutoFit/>
          </a:bodyPr>
          <a:lstStyle/>
          <a:p>
            <a:pPr algn="l">
              <a:lnSpc>
                <a:spcPts val="9557"/>
              </a:lnSpc>
            </a:pPr>
            <a:r>
              <a:rPr lang="en-US" sz="12743">
                <a:solidFill>
                  <a:srgbClr val="583A28"/>
                </a:solidFill>
                <a:latin typeface="Abril Fatface"/>
                <a:ea typeface="Abril Fatface"/>
                <a:cs typeface="Abril Fatface"/>
                <a:sym typeface="Abril Fatface"/>
              </a:rPr>
              <a:t>problems to solve</a:t>
            </a:r>
          </a:p>
        </p:txBody>
      </p:sp>
      <p:sp>
        <p:nvSpPr>
          <p:cNvPr name="TextBox 12" id="12"/>
          <p:cNvSpPr txBox="true"/>
          <p:nvPr/>
        </p:nvSpPr>
        <p:spPr>
          <a:xfrm rot="0">
            <a:off x="10629298" y="2936535"/>
            <a:ext cx="4751642" cy="5010150"/>
          </a:xfrm>
          <a:prstGeom prst="rect">
            <a:avLst/>
          </a:prstGeom>
        </p:spPr>
        <p:txBody>
          <a:bodyPr anchor="t" rtlCol="false" tIns="0" lIns="0" bIns="0" rIns="0">
            <a:spAutoFit/>
          </a:bodyPr>
          <a:lstStyle/>
          <a:p>
            <a:pPr algn="ctr">
              <a:lnSpc>
                <a:spcPts val="5639"/>
              </a:lnSpc>
            </a:pPr>
            <a:r>
              <a:rPr lang="en-US" sz="4699">
                <a:solidFill>
                  <a:srgbClr val="6A4229"/>
                </a:solidFill>
                <a:latin typeface="Glacial Indifference"/>
                <a:ea typeface="Glacial Indifference"/>
                <a:cs typeface="Glacial Indifference"/>
                <a:sym typeface="Glacial Indifference"/>
              </a:rPr>
              <a:t>Where are there already boba shops? </a:t>
            </a:r>
          </a:p>
          <a:p>
            <a:pPr algn="ctr">
              <a:lnSpc>
                <a:spcPts val="5639"/>
              </a:lnSpc>
            </a:pPr>
          </a:p>
          <a:p>
            <a:pPr algn="ctr">
              <a:lnSpc>
                <a:spcPts val="5639"/>
              </a:lnSpc>
            </a:pPr>
            <a:r>
              <a:rPr lang="en-US" sz="4699">
                <a:solidFill>
                  <a:srgbClr val="6A4229"/>
                </a:solidFill>
                <a:latin typeface="Glacial Indifference"/>
                <a:ea typeface="Glacial Indifference"/>
                <a:cs typeface="Glacial Indifference"/>
                <a:sym typeface="Glacial Indifference"/>
              </a:rPr>
              <a:t>Where should our new boba shop be?</a:t>
            </a:r>
          </a:p>
        </p:txBody>
      </p:sp>
      <p:sp>
        <p:nvSpPr>
          <p:cNvPr name="Freeform 13" id="13"/>
          <p:cNvSpPr/>
          <p:nvPr/>
        </p:nvSpPr>
        <p:spPr>
          <a:xfrm flipH="false" flipV="false" rot="-10800000">
            <a:off x="10283760" y="1568095"/>
            <a:ext cx="5446366" cy="1007420"/>
          </a:xfrm>
          <a:custGeom>
            <a:avLst/>
            <a:gdLst/>
            <a:ahLst/>
            <a:cxnLst/>
            <a:rect r="r" b="b" t="t" l="l"/>
            <a:pathLst>
              <a:path h="1007420" w="5446366">
                <a:moveTo>
                  <a:pt x="0" y="0"/>
                </a:moveTo>
                <a:lnTo>
                  <a:pt x="5446366" y="0"/>
                </a:lnTo>
                <a:lnTo>
                  <a:pt x="5446366" y="1007420"/>
                </a:lnTo>
                <a:lnTo>
                  <a:pt x="0" y="100742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0809330" y="1852780"/>
            <a:ext cx="4391578" cy="619024"/>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PROBLEM 1</a:t>
            </a:r>
          </a:p>
        </p:txBody>
      </p:sp>
      <p:sp>
        <p:nvSpPr>
          <p:cNvPr name="AutoShape 15" id="15"/>
          <p:cNvSpPr/>
          <p:nvPr/>
        </p:nvSpPr>
        <p:spPr>
          <a:xfrm rot="-5400000">
            <a:off x="6566255" y="5067482"/>
            <a:ext cx="6292009" cy="0"/>
          </a:xfrm>
          <a:prstGeom prst="line">
            <a:avLst/>
          </a:prstGeom>
          <a:ln cap="flat" w="38100">
            <a:solidFill>
              <a:srgbClr val="452A15"/>
            </a:solidFill>
            <a:prstDash val="solid"/>
            <a:headEnd type="none" len="sm" w="sm"/>
            <a:tailEnd type="none" len="sm" w="sm"/>
          </a:ln>
        </p:spPr>
      </p:sp>
      <p:sp>
        <p:nvSpPr>
          <p:cNvPr name="TextBox 16" id="16"/>
          <p:cNvSpPr txBox="true"/>
          <p:nvPr/>
        </p:nvSpPr>
        <p:spPr>
          <a:xfrm rot="0">
            <a:off x="1755870" y="4874326"/>
            <a:ext cx="6391130" cy="27679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Key Stakeholders </a:t>
            </a:r>
          </a:p>
          <a:p>
            <a:pPr algn="l" marL="777240" indent="-388620" lvl="1">
              <a:lnSpc>
                <a:spcPts val="3600"/>
              </a:lnSpc>
              <a:buFont typeface="Arial"/>
              <a:buChar char="•"/>
            </a:pPr>
            <a:r>
              <a:rPr lang="en-US" b="true" sz="3600" spc="36">
                <a:solidFill>
                  <a:srgbClr val="583A28"/>
                </a:solidFill>
                <a:latin typeface="Glacial Indifference Bold"/>
                <a:ea typeface="Glacial Indifference Bold"/>
                <a:cs typeface="Glacial Indifference Bold"/>
                <a:sym typeface="Glacial Indifference Bold"/>
              </a:rPr>
              <a:t>Main investor:</a:t>
            </a:r>
            <a:r>
              <a:rPr lang="en-US" sz="3600" spc="36">
                <a:solidFill>
                  <a:srgbClr val="583A28"/>
                </a:solidFill>
                <a:latin typeface="Glacial Indifference"/>
                <a:ea typeface="Glacial Indifference"/>
                <a:cs typeface="Glacial Indifference"/>
                <a:sym typeface="Glacial Indifference"/>
              </a:rPr>
              <a:t>Johanna Shamrock </a:t>
            </a:r>
          </a:p>
          <a:p>
            <a:pPr algn="l" marL="777240" indent="-388620" lvl="1">
              <a:lnSpc>
                <a:spcPts val="3600"/>
              </a:lnSpc>
              <a:buFont typeface="Arial"/>
              <a:buChar char="•"/>
            </a:pPr>
            <a:r>
              <a:rPr lang="en-US" b="true" sz="3600" spc="36">
                <a:solidFill>
                  <a:srgbClr val="583A28"/>
                </a:solidFill>
                <a:latin typeface="Glacial Indifference Bold"/>
                <a:ea typeface="Glacial Indifference Bold"/>
                <a:cs typeface="Glacial Indifference Bold"/>
                <a:sym typeface="Glacial Indifference Bold"/>
              </a:rPr>
              <a:t>The City of Orange: </a:t>
            </a:r>
            <a:r>
              <a:rPr lang="en-US" sz="3600" spc="36">
                <a:solidFill>
                  <a:srgbClr val="583A28"/>
                </a:solidFill>
                <a:latin typeface="Glacial Indifference"/>
                <a:ea typeface="Glacial Indifference"/>
                <a:cs typeface="Glacial Indifference"/>
                <a:sym typeface="Glacial Indifference"/>
              </a:rPr>
              <a:t>138,723 people</a:t>
            </a:r>
            <a:r>
              <a:rPr lang="en-US" b="true" sz="3600" spc="36">
                <a:solidFill>
                  <a:srgbClr val="583A28"/>
                </a:solidFill>
                <a:latin typeface="Glacial Indifference Bold"/>
                <a:ea typeface="Glacial Indifference Bold"/>
                <a:cs typeface="Glacial Indifference Bold"/>
                <a:sym typeface="Glacial Indifference Bold"/>
              </a:rPr>
              <a:t> (</a:t>
            </a:r>
            <a:r>
              <a:rPr lang="en-US" sz="3600" spc="36" u="sng">
                <a:solidFill>
                  <a:srgbClr val="583A28"/>
                </a:solidFill>
                <a:latin typeface="Glacial Indifference"/>
                <a:ea typeface="Glacial Indifference"/>
                <a:cs typeface="Glacial Indifference"/>
                <a:sym typeface="Glacial Indifference"/>
                <a:hlinkClick r:id="rId18" tooltip="https://datausa.io/profile/geo/orange-ca/#:~:text=Orange%2C%20CA%20is%20home%20to,any%20other%20race%20or%20ethnicity"/>
              </a:rPr>
              <a:t>Data USA: Orange, California</a:t>
            </a:r>
            <a:r>
              <a:rPr lang="en-US" sz="3600" spc="36">
                <a:solidFill>
                  <a:srgbClr val="583A28"/>
                </a:solidFill>
                <a:latin typeface="Glacial Indifference"/>
                <a:ea typeface="Glacial Indifference"/>
                <a:cs typeface="Glacial Indifference"/>
                <a:sym typeface="Glacial Indifference"/>
              </a:rPr>
              <a:t>)</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0">
            <a:off x="419101" y="-349617"/>
            <a:ext cx="17868899" cy="15278099"/>
          </a:xfrm>
          <a:custGeom>
            <a:avLst/>
            <a:gdLst/>
            <a:ahLst/>
            <a:cxnLst/>
            <a:rect r="r" b="b" t="t" l="l"/>
            <a:pathLst>
              <a:path h="15278099" w="17868899">
                <a:moveTo>
                  <a:pt x="0" y="0"/>
                </a:moveTo>
                <a:lnTo>
                  <a:pt x="17868899" y="0"/>
                </a:lnTo>
                <a:lnTo>
                  <a:pt x="17868899" y="15278099"/>
                </a:lnTo>
                <a:lnTo>
                  <a:pt x="0" y="15278099"/>
                </a:lnTo>
                <a:lnTo>
                  <a:pt x="0" y="0"/>
                </a:lnTo>
                <a:close/>
              </a:path>
            </a:pathLst>
          </a:custGeom>
          <a:blipFill>
            <a:blip r:embed="rId2">
              <a:extLst>
                <a:ext uri="{96DAC541-7B7A-43D3-8B79-37D633B846F1}">
                  <asvg:svgBlip xmlns:asvg="http://schemas.microsoft.com/office/drawing/2016/SVG/main" r:embed="rId3"/>
                </a:ext>
              </a:extLst>
            </a:blip>
            <a:stretch>
              <a:fillRect l="-5513" t="-29162" r="-5278" b="-1726"/>
            </a:stretch>
          </a:blipFill>
        </p:spPr>
      </p:sp>
      <p:grpSp>
        <p:nvGrpSpPr>
          <p:cNvPr name="Group 3" id="3"/>
          <p:cNvGrpSpPr/>
          <p:nvPr/>
        </p:nvGrpSpPr>
        <p:grpSpPr>
          <a:xfrm rot="0">
            <a:off x="1028700" y="769728"/>
            <a:ext cx="16230600" cy="8747544"/>
            <a:chOff x="0" y="0"/>
            <a:chExt cx="2680843" cy="1444851"/>
          </a:xfrm>
        </p:grpSpPr>
        <p:sp>
          <p:nvSpPr>
            <p:cNvPr name="Freeform 4" id="4"/>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5" id="5"/>
          <p:cNvSpPr txBox="true"/>
          <p:nvPr/>
        </p:nvSpPr>
        <p:spPr>
          <a:xfrm rot="0">
            <a:off x="1311911" y="1217403"/>
            <a:ext cx="12598442" cy="1137286"/>
          </a:xfrm>
          <a:prstGeom prst="rect">
            <a:avLst/>
          </a:prstGeom>
        </p:spPr>
        <p:txBody>
          <a:bodyPr anchor="t" rtlCol="false" tIns="0" lIns="0" bIns="0" rIns="0">
            <a:spAutoFit/>
          </a:bodyPr>
          <a:lstStyle/>
          <a:p>
            <a:pPr algn="ctr">
              <a:lnSpc>
                <a:spcPts val="7800"/>
              </a:lnSpc>
            </a:pPr>
            <a:r>
              <a:rPr lang="en-US" sz="10400">
                <a:solidFill>
                  <a:srgbClr val="583A28"/>
                </a:solidFill>
                <a:latin typeface="Abril Fatface"/>
                <a:ea typeface="Abril Fatface"/>
                <a:cs typeface="Abril Fatface"/>
                <a:sym typeface="Abril Fatface"/>
              </a:rPr>
              <a:t>guiding questions 2 </a:t>
            </a:r>
          </a:p>
        </p:txBody>
      </p:sp>
      <p:sp>
        <p:nvSpPr>
          <p:cNvPr name="TextBox 6" id="6"/>
          <p:cNvSpPr txBox="true"/>
          <p:nvPr/>
        </p:nvSpPr>
        <p:spPr>
          <a:xfrm rot="0">
            <a:off x="1608543" y="2623988"/>
            <a:ext cx="7300782" cy="1839849"/>
          </a:xfrm>
          <a:prstGeom prst="rect">
            <a:avLst/>
          </a:prstGeom>
        </p:spPr>
        <p:txBody>
          <a:bodyPr anchor="t" rtlCol="false" tIns="0" lIns="0" bIns="0" rIns="0">
            <a:spAutoFit/>
          </a:bodyPr>
          <a:lstStyle/>
          <a:p>
            <a:pPr algn="ctr">
              <a:lnSpc>
                <a:spcPts val="3528"/>
              </a:lnSpc>
            </a:pPr>
            <a:r>
              <a:rPr lang="en-US" sz="4200" spc="25">
                <a:solidFill>
                  <a:srgbClr val="583A28"/>
                </a:solidFill>
                <a:latin typeface="Abril Fatface"/>
                <a:ea typeface="Abril Fatface"/>
                <a:cs typeface="Abril Fatface"/>
                <a:sym typeface="Abril Fatface"/>
              </a:rPr>
              <a:t>SHOULD THE INVESTOR BUY AN EXISTING BUISINESS OR BUILD AND EQUIP HER OWN?</a:t>
            </a:r>
          </a:p>
        </p:txBody>
      </p:sp>
      <p:sp>
        <p:nvSpPr>
          <p:cNvPr name="TextBox 7" id="7"/>
          <p:cNvSpPr txBox="true"/>
          <p:nvPr/>
        </p:nvSpPr>
        <p:spPr>
          <a:xfrm rot="0">
            <a:off x="9438971" y="2497564"/>
            <a:ext cx="7704923" cy="1264157"/>
          </a:xfrm>
          <a:prstGeom prst="rect">
            <a:avLst/>
          </a:prstGeom>
        </p:spPr>
        <p:txBody>
          <a:bodyPr anchor="t" rtlCol="false" tIns="0" lIns="0" bIns="0" rIns="0">
            <a:spAutoFit/>
          </a:bodyPr>
          <a:lstStyle/>
          <a:p>
            <a:pPr algn="ctr">
              <a:lnSpc>
                <a:spcPts val="3275"/>
              </a:lnSpc>
            </a:pPr>
            <a:r>
              <a:rPr lang="en-US" sz="3899" spc="23">
                <a:solidFill>
                  <a:srgbClr val="583A28"/>
                </a:solidFill>
                <a:latin typeface="Abril Fatface"/>
                <a:ea typeface="Abril Fatface"/>
                <a:cs typeface="Abril Fatface"/>
                <a:sym typeface="Abril Fatface"/>
              </a:rPr>
              <a:t>WHERE SHOULD THE INVESTOR PUT HER BOBA SHOP?</a:t>
            </a:r>
          </a:p>
        </p:txBody>
      </p:sp>
      <p:sp>
        <p:nvSpPr>
          <p:cNvPr name="AutoShape 8" id="8"/>
          <p:cNvSpPr/>
          <p:nvPr/>
        </p:nvSpPr>
        <p:spPr>
          <a:xfrm flipH="true" flipV="true">
            <a:off x="9172271" y="2317963"/>
            <a:ext cx="0" cy="6089223"/>
          </a:xfrm>
          <a:prstGeom prst="line">
            <a:avLst/>
          </a:prstGeom>
          <a:ln cap="flat" w="38100">
            <a:solidFill>
              <a:srgbClr val="6A4229"/>
            </a:solidFill>
            <a:prstDash val="solid"/>
            <a:headEnd type="none" len="sm" w="sm"/>
            <a:tailEnd type="none" len="sm" w="sm"/>
          </a:ln>
        </p:spPr>
      </p:sp>
      <p:sp>
        <p:nvSpPr>
          <p:cNvPr name="TextBox 9" id="9"/>
          <p:cNvSpPr txBox="true"/>
          <p:nvPr/>
        </p:nvSpPr>
        <p:spPr>
          <a:xfrm rot="0">
            <a:off x="1608543" y="4587662"/>
            <a:ext cx="7300782" cy="350520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In this scenario, I suggest that the investor should build and equip her own boba buisiness. Though it may be difficult in the beginning, franchising prices are incredibly high for successful boba shops. </a:t>
            </a:r>
          </a:p>
          <a:p>
            <a:pPr algn="ctr">
              <a:lnSpc>
                <a:spcPts val="3479"/>
              </a:lnSpc>
            </a:pPr>
          </a:p>
          <a:p>
            <a:pPr algn="ctr">
              <a:lnSpc>
                <a:spcPts val="3479"/>
              </a:lnSpc>
            </a:pPr>
            <a:r>
              <a:rPr lang="en-US" sz="2899">
                <a:solidFill>
                  <a:srgbClr val="452A15"/>
                </a:solidFill>
                <a:latin typeface="Glacial Indifference"/>
                <a:ea typeface="Glacial Indifference"/>
                <a:cs typeface="Glacial Indifference"/>
                <a:sym typeface="Glacial Indifference"/>
              </a:rPr>
              <a:t>Equipping your own boba shop is more cost effective in this scenario.</a:t>
            </a:r>
          </a:p>
        </p:txBody>
      </p:sp>
      <p:sp>
        <p:nvSpPr>
          <p:cNvPr name="TextBox 10" id="10"/>
          <p:cNvSpPr txBox="true"/>
          <p:nvPr/>
        </p:nvSpPr>
        <p:spPr>
          <a:xfrm rot="0">
            <a:off x="9353551" y="4144962"/>
            <a:ext cx="7308816" cy="1301750"/>
          </a:xfrm>
          <a:prstGeom prst="rect">
            <a:avLst/>
          </a:prstGeom>
        </p:spPr>
        <p:txBody>
          <a:bodyPr anchor="t" rtlCol="false" tIns="0" lIns="0" bIns="0" rIns="0">
            <a:spAutoFit/>
          </a:bodyPr>
          <a:lstStyle/>
          <a:p>
            <a:pPr algn="ctr">
              <a:lnSpc>
                <a:spcPts val="5199"/>
              </a:lnSpc>
            </a:pPr>
            <a:r>
              <a:rPr lang="en-US" b="true" sz="3999">
                <a:solidFill>
                  <a:srgbClr val="583A28"/>
                </a:solidFill>
                <a:latin typeface="League Spartan"/>
                <a:ea typeface="League Spartan"/>
                <a:cs typeface="League Spartan"/>
                <a:sym typeface="League Spartan"/>
              </a:rPr>
              <a:t>Briardale Plaza 1762-1776 N Tustin St</a:t>
            </a:r>
          </a:p>
        </p:txBody>
      </p:sp>
      <p:sp>
        <p:nvSpPr>
          <p:cNvPr name="TextBox 11" id="11"/>
          <p:cNvSpPr txBox="true"/>
          <p:nvPr/>
        </p:nvSpPr>
        <p:spPr>
          <a:xfrm rot="0">
            <a:off x="9438971" y="5753100"/>
            <a:ext cx="7300782" cy="131445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This is a small strip mall in Orange, California that is near two high schools, Chapman University, and a main road.</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967156"/>
        </a:solidFill>
      </p:bgPr>
    </p:bg>
    <p:spTree>
      <p:nvGrpSpPr>
        <p:cNvPr id="1" name=""/>
        <p:cNvGrpSpPr/>
        <p:nvPr/>
      </p:nvGrpSpPr>
      <p:grpSpPr>
        <a:xfrm>
          <a:off x="0" y="0"/>
          <a:ext cx="0" cy="0"/>
          <a:chOff x="0" y="0"/>
          <a:chExt cx="0" cy="0"/>
        </a:xfrm>
      </p:grpSpPr>
      <p:sp>
        <p:nvSpPr>
          <p:cNvPr name="Freeform 2" id="2"/>
          <p:cNvSpPr/>
          <p:nvPr/>
        </p:nvSpPr>
        <p:spPr>
          <a:xfrm flipH="false" flipV="false" rot="0">
            <a:off x="237821" y="-553953"/>
            <a:ext cx="17868899" cy="15278099"/>
          </a:xfrm>
          <a:custGeom>
            <a:avLst/>
            <a:gdLst/>
            <a:ahLst/>
            <a:cxnLst/>
            <a:rect r="r" b="b" t="t" l="l"/>
            <a:pathLst>
              <a:path h="15278099" w="17868899">
                <a:moveTo>
                  <a:pt x="0" y="0"/>
                </a:moveTo>
                <a:lnTo>
                  <a:pt x="17868899" y="0"/>
                </a:lnTo>
                <a:lnTo>
                  <a:pt x="17868899" y="15278099"/>
                </a:lnTo>
                <a:lnTo>
                  <a:pt x="0" y="15278099"/>
                </a:lnTo>
                <a:lnTo>
                  <a:pt x="0" y="0"/>
                </a:lnTo>
                <a:close/>
              </a:path>
            </a:pathLst>
          </a:custGeom>
          <a:blipFill>
            <a:blip r:embed="rId2">
              <a:extLst>
                <a:ext uri="{96DAC541-7B7A-43D3-8B79-37D633B846F1}">
                  <asvg:svgBlip xmlns:asvg="http://schemas.microsoft.com/office/drawing/2016/SVG/main" r:embed="rId3"/>
                </a:ext>
              </a:extLst>
            </a:blip>
            <a:stretch>
              <a:fillRect l="-5513" t="-29162" r="-5278" b="-1726"/>
            </a:stretch>
          </a:blipFill>
        </p:spPr>
      </p:sp>
      <p:grpSp>
        <p:nvGrpSpPr>
          <p:cNvPr name="Group 3" id="3"/>
          <p:cNvGrpSpPr/>
          <p:nvPr/>
        </p:nvGrpSpPr>
        <p:grpSpPr>
          <a:xfrm rot="0">
            <a:off x="1028700" y="769728"/>
            <a:ext cx="16230600" cy="8747544"/>
            <a:chOff x="0" y="0"/>
            <a:chExt cx="2680843" cy="1444851"/>
          </a:xfrm>
        </p:grpSpPr>
        <p:sp>
          <p:nvSpPr>
            <p:cNvPr name="Freeform 4" id="4"/>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5" id="5"/>
          <p:cNvSpPr txBox="true"/>
          <p:nvPr/>
        </p:nvSpPr>
        <p:spPr>
          <a:xfrm rot="0">
            <a:off x="1311911" y="1217403"/>
            <a:ext cx="12598442" cy="1137286"/>
          </a:xfrm>
          <a:prstGeom prst="rect">
            <a:avLst/>
          </a:prstGeom>
        </p:spPr>
        <p:txBody>
          <a:bodyPr anchor="t" rtlCol="false" tIns="0" lIns="0" bIns="0" rIns="0">
            <a:spAutoFit/>
          </a:bodyPr>
          <a:lstStyle/>
          <a:p>
            <a:pPr algn="ctr">
              <a:lnSpc>
                <a:spcPts val="7800"/>
              </a:lnSpc>
            </a:pPr>
            <a:r>
              <a:rPr lang="en-US" sz="10400">
                <a:solidFill>
                  <a:srgbClr val="583A28"/>
                </a:solidFill>
                <a:latin typeface="Abril Fatface"/>
                <a:ea typeface="Abril Fatface"/>
                <a:cs typeface="Abril Fatface"/>
                <a:sym typeface="Abril Fatface"/>
              </a:rPr>
              <a:t>guiding questions </a:t>
            </a:r>
          </a:p>
        </p:txBody>
      </p:sp>
      <p:sp>
        <p:nvSpPr>
          <p:cNvPr name="TextBox 6" id="6"/>
          <p:cNvSpPr txBox="true"/>
          <p:nvPr/>
        </p:nvSpPr>
        <p:spPr>
          <a:xfrm rot="0">
            <a:off x="1608543" y="5076690"/>
            <a:ext cx="4950700" cy="262890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Organizing a boba restaurant in the City of Orange </a:t>
            </a:r>
            <a:r>
              <a:rPr lang="en-US" sz="2899" b="true">
                <a:solidFill>
                  <a:srgbClr val="452A15"/>
                </a:solidFill>
                <a:latin typeface="Glacial Indifference Bold"/>
                <a:ea typeface="Glacial Indifference Bold"/>
                <a:cs typeface="Glacial Indifference Bold"/>
                <a:sym typeface="Glacial Indifference Bold"/>
              </a:rPr>
              <a:t>could be a profitable venture</a:t>
            </a:r>
            <a:r>
              <a:rPr lang="en-US" sz="2899">
                <a:solidFill>
                  <a:srgbClr val="452A15"/>
                </a:solidFill>
                <a:latin typeface="Glacial Indifference"/>
                <a:ea typeface="Glacial Indifference"/>
                <a:cs typeface="Glacial Indifference"/>
                <a:sym typeface="Glacial Indifference"/>
              </a:rPr>
              <a:t>, if we are to focus on advertising to students and young adults in the City of Orange.  </a:t>
            </a:r>
          </a:p>
        </p:txBody>
      </p:sp>
      <p:sp>
        <p:nvSpPr>
          <p:cNvPr name="TextBox 7" id="7"/>
          <p:cNvSpPr txBox="true"/>
          <p:nvPr/>
        </p:nvSpPr>
        <p:spPr>
          <a:xfrm rot="0">
            <a:off x="1843218" y="3271756"/>
            <a:ext cx="4582675" cy="944499"/>
          </a:xfrm>
          <a:prstGeom prst="rect">
            <a:avLst/>
          </a:prstGeom>
        </p:spPr>
        <p:txBody>
          <a:bodyPr anchor="t" rtlCol="false" tIns="0" lIns="0" bIns="0" rIns="0">
            <a:spAutoFit/>
          </a:bodyPr>
          <a:lstStyle/>
          <a:p>
            <a:pPr algn="ctr">
              <a:lnSpc>
                <a:spcPts val="3528"/>
              </a:lnSpc>
            </a:pPr>
            <a:r>
              <a:rPr lang="en-US" sz="4200" spc="25">
                <a:solidFill>
                  <a:srgbClr val="583A28"/>
                </a:solidFill>
                <a:latin typeface="Abril Fatface"/>
                <a:ea typeface="Abril Fatface"/>
                <a:cs typeface="Abril Fatface"/>
                <a:sym typeface="Abril Fatface"/>
              </a:rPr>
              <a:t>FINAL CONCLUSION</a:t>
            </a:r>
          </a:p>
        </p:txBody>
      </p:sp>
      <p:sp>
        <p:nvSpPr>
          <p:cNvPr name="TextBox 8" id="8"/>
          <p:cNvSpPr txBox="true"/>
          <p:nvPr/>
        </p:nvSpPr>
        <p:spPr>
          <a:xfrm rot="0">
            <a:off x="6702118" y="2907139"/>
            <a:ext cx="4940305" cy="1264157"/>
          </a:xfrm>
          <a:prstGeom prst="rect">
            <a:avLst/>
          </a:prstGeom>
        </p:spPr>
        <p:txBody>
          <a:bodyPr anchor="t" rtlCol="false" tIns="0" lIns="0" bIns="0" rIns="0">
            <a:spAutoFit/>
          </a:bodyPr>
          <a:lstStyle/>
          <a:p>
            <a:pPr algn="ctr">
              <a:lnSpc>
                <a:spcPts val="3275"/>
              </a:lnSpc>
            </a:pPr>
            <a:r>
              <a:rPr lang="en-US" sz="3899" spc="23">
                <a:solidFill>
                  <a:srgbClr val="583A28"/>
                </a:solidFill>
                <a:latin typeface="Abril Fatface"/>
                <a:ea typeface="Abril Fatface"/>
                <a:cs typeface="Abril Fatface"/>
                <a:sym typeface="Abril Fatface"/>
              </a:rPr>
              <a:t>HAS YOUR DATA BEEN PROPERLY FORMATTED?</a:t>
            </a:r>
          </a:p>
        </p:txBody>
      </p:sp>
      <p:sp>
        <p:nvSpPr>
          <p:cNvPr name="TextBox 9" id="9"/>
          <p:cNvSpPr txBox="true"/>
          <p:nvPr/>
        </p:nvSpPr>
        <p:spPr>
          <a:xfrm rot="0">
            <a:off x="6844865" y="5076690"/>
            <a:ext cx="5072103" cy="2892987"/>
          </a:xfrm>
          <a:prstGeom prst="rect">
            <a:avLst/>
          </a:prstGeom>
        </p:spPr>
        <p:txBody>
          <a:bodyPr anchor="t" rtlCol="false" tIns="0" lIns="0" bIns="0" rIns="0">
            <a:spAutoFit/>
          </a:bodyPr>
          <a:lstStyle/>
          <a:p>
            <a:pPr algn="ctr">
              <a:lnSpc>
                <a:spcPts val="3865"/>
              </a:lnSpc>
            </a:pPr>
            <a:r>
              <a:rPr lang="en-US" sz="3221">
                <a:solidFill>
                  <a:srgbClr val="452A15"/>
                </a:solidFill>
                <a:latin typeface="Glacial Indifference"/>
                <a:ea typeface="Glacial Indifference"/>
                <a:cs typeface="Glacial Indifference"/>
                <a:sym typeface="Glacial Indifference"/>
              </a:rPr>
              <a:t>My team could apply my buisiness insights into what type of foods, beverages, and also have a general estimate as to how much this buisiness could cost.</a:t>
            </a:r>
          </a:p>
        </p:txBody>
      </p:sp>
      <p:sp>
        <p:nvSpPr>
          <p:cNvPr name="TextBox 10" id="10"/>
          <p:cNvSpPr txBox="true"/>
          <p:nvPr/>
        </p:nvSpPr>
        <p:spPr>
          <a:xfrm rot="0">
            <a:off x="12193193" y="2702352"/>
            <a:ext cx="4816488" cy="2083307"/>
          </a:xfrm>
          <a:prstGeom prst="rect">
            <a:avLst/>
          </a:prstGeom>
        </p:spPr>
        <p:txBody>
          <a:bodyPr anchor="t" rtlCol="false" tIns="0" lIns="0" bIns="0" rIns="0">
            <a:spAutoFit/>
          </a:bodyPr>
          <a:lstStyle/>
          <a:p>
            <a:pPr algn="ctr">
              <a:lnSpc>
                <a:spcPts val="3275"/>
              </a:lnSpc>
            </a:pPr>
            <a:r>
              <a:rPr lang="en-US" sz="3899" spc="23">
                <a:solidFill>
                  <a:srgbClr val="583A28"/>
                </a:solidFill>
                <a:latin typeface="Abril Fatface"/>
                <a:ea typeface="Abril Fatface"/>
                <a:cs typeface="Abril Fatface"/>
                <a:sym typeface="Abril Fatface"/>
              </a:rPr>
              <a:t>HOW CAN YOUR TEAM USE DIGITAL MEDIA TO ATTRACT NEW CUSTOMERS?</a:t>
            </a:r>
          </a:p>
        </p:txBody>
      </p:sp>
      <p:sp>
        <p:nvSpPr>
          <p:cNvPr name="AutoShape 11" id="11"/>
          <p:cNvSpPr/>
          <p:nvPr/>
        </p:nvSpPr>
        <p:spPr>
          <a:xfrm flipV="true">
            <a:off x="6702118" y="2559477"/>
            <a:ext cx="0" cy="6089223"/>
          </a:xfrm>
          <a:prstGeom prst="line">
            <a:avLst/>
          </a:prstGeom>
          <a:ln cap="flat" w="38100">
            <a:solidFill>
              <a:srgbClr val="6A4229"/>
            </a:solidFill>
            <a:prstDash val="solid"/>
            <a:headEnd type="none" len="sm" w="sm"/>
            <a:tailEnd type="none" len="sm" w="sm"/>
          </a:ln>
        </p:spPr>
      </p:sp>
      <p:sp>
        <p:nvSpPr>
          <p:cNvPr name="AutoShape 12" id="12"/>
          <p:cNvSpPr/>
          <p:nvPr/>
        </p:nvSpPr>
        <p:spPr>
          <a:xfrm flipH="true" flipV="true">
            <a:off x="11916968" y="2559477"/>
            <a:ext cx="0" cy="6089223"/>
          </a:xfrm>
          <a:prstGeom prst="line">
            <a:avLst/>
          </a:prstGeom>
          <a:ln cap="flat" w="38100">
            <a:solidFill>
              <a:srgbClr val="6A4229"/>
            </a:solidFill>
            <a:prstDash val="solid"/>
            <a:headEnd type="none" len="sm" w="sm"/>
            <a:tailEnd type="none" len="sm" w="sm"/>
          </a:ln>
        </p:spPr>
      </p:sp>
      <p:sp>
        <p:nvSpPr>
          <p:cNvPr name="TextBox 13" id="13"/>
          <p:cNvSpPr txBox="true"/>
          <p:nvPr/>
        </p:nvSpPr>
        <p:spPr>
          <a:xfrm rot="0">
            <a:off x="12193193" y="4876800"/>
            <a:ext cx="4950700" cy="4381500"/>
          </a:xfrm>
          <a:prstGeom prst="rect">
            <a:avLst/>
          </a:prstGeom>
        </p:spPr>
        <p:txBody>
          <a:bodyPr anchor="t" rtlCol="false" tIns="0" lIns="0" bIns="0" rIns="0">
            <a:spAutoFit/>
          </a:bodyPr>
          <a:lstStyle/>
          <a:p>
            <a:pPr algn="ctr">
              <a:lnSpc>
                <a:spcPts val="3479"/>
              </a:lnSpc>
            </a:pPr>
            <a:r>
              <a:rPr lang="en-US" sz="2899">
                <a:solidFill>
                  <a:srgbClr val="452A15"/>
                </a:solidFill>
                <a:latin typeface="Glacial Indifference"/>
                <a:ea typeface="Glacial Indifference"/>
                <a:cs typeface="Glacial Indifference"/>
                <a:sym typeface="Glacial Indifference"/>
              </a:rPr>
              <a:t>My team careould work especially within buisiness focused networks like </a:t>
            </a:r>
            <a:r>
              <a:rPr lang="en-US" sz="2899" b="true">
                <a:solidFill>
                  <a:srgbClr val="452A15"/>
                </a:solidFill>
                <a:latin typeface="Glacial Indifference Bold"/>
                <a:ea typeface="Glacial Indifference Bold"/>
                <a:cs typeface="Glacial Indifference Bold"/>
                <a:sym typeface="Glacial Indifference Bold"/>
              </a:rPr>
              <a:t>Google Maps and Yelp</a:t>
            </a:r>
            <a:r>
              <a:rPr lang="en-US" sz="2899">
                <a:solidFill>
                  <a:srgbClr val="452A15"/>
                </a:solidFill>
                <a:latin typeface="Glacial Indifference"/>
                <a:ea typeface="Glacial Indifference"/>
                <a:cs typeface="Glacial Indifference"/>
                <a:sym typeface="Glacial Indifference"/>
              </a:rPr>
              <a:t> to make sure that buisiness information is readily available online. We could also work with social media networks like </a:t>
            </a:r>
            <a:r>
              <a:rPr lang="en-US" sz="2899" b="true">
                <a:solidFill>
                  <a:srgbClr val="452A15"/>
                </a:solidFill>
                <a:latin typeface="Glacial Indifference Bold"/>
                <a:ea typeface="Glacial Indifference Bold"/>
                <a:cs typeface="Glacial Indifference Bold"/>
                <a:sym typeface="Glacial Indifference Bold"/>
              </a:rPr>
              <a:t>Instagram, Facebook,</a:t>
            </a:r>
            <a:r>
              <a:rPr lang="en-US" sz="2899">
                <a:solidFill>
                  <a:srgbClr val="452A15"/>
                </a:solidFill>
                <a:latin typeface="Glacial Indifference"/>
                <a:ea typeface="Glacial Indifference"/>
                <a:cs typeface="Glacial Indifference"/>
                <a:sym typeface="Glacial Indifference"/>
              </a:rPr>
              <a:t> and </a:t>
            </a:r>
            <a:r>
              <a:rPr lang="en-US" sz="2899" b="true">
                <a:solidFill>
                  <a:srgbClr val="452A15"/>
                </a:solidFill>
                <a:latin typeface="Glacial Indifference Bold"/>
                <a:ea typeface="Glacial Indifference Bold"/>
                <a:cs typeface="Glacial Indifference Bold"/>
                <a:sym typeface="Glacial Indifference Bold"/>
              </a:rPr>
              <a:t>TikTok to </a:t>
            </a:r>
            <a:r>
              <a:rPr lang="en-US" sz="2899">
                <a:solidFill>
                  <a:srgbClr val="452A15"/>
                </a:solidFill>
                <a:latin typeface="Glacial Indifference"/>
                <a:ea typeface="Glacial Indifference"/>
                <a:cs typeface="Glacial Indifference"/>
                <a:sym typeface="Glacial Indifference"/>
              </a:rPr>
              <a:t>share menu items!</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sp>
        <p:nvSpPr>
          <p:cNvPr name="Freeform 2" id="2"/>
          <p:cNvSpPr/>
          <p:nvPr/>
        </p:nvSpPr>
        <p:spPr>
          <a:xfrm flipH="false" flipV="false" rot="-7290635">
            <a:off x="-2580293" y="-3415003"/>
            <a:ext cx="6239748" cy="8513839"/>
          </a:xfrm>
          <a:custGeom>
            <a:avLst/>
            <a:gdLst/>
            <a:ahLst/>
            <a:cxnLst/>
            <a:rect r="r" b="b" t="t" l="l"/>
            <a:pathLst>
              <a:path h="8513839" w="6239748">
                <a:moveTo>
                  <a:pt x="0" y="0"/>
                </a:moveTo>
                <a:lnTo>
                  <a:pt x="6239748" y="0"/>
                </a:lnTo>
                <a:lnTo>
                  <a:pt x="6239748" y="8513839"/>
                </a:lnTo>
                <a:lnTo>
                  <a:pt x="0" y="8513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74166" y="677864"/>
            <a:ext cx="10496228" cy="1320799"/>
          </a:xfrm>
          <a:prstGeom prst="rect">
            <a:avLst/>
          </a:prstGeom>
        </p:spPr>
        <p:txBody>
          <a:bodyPr anchor="t" rtlCol="false" tIns="0" lIns="0" bIns="0" rIns="0">
            <a:spAutoFit/>
          </a:bodyPr>
          <a:lstStyle/>
          <a:p>
            <a:pPr algn="ctr">
              <a:lnSpc>
                <a:spcPts val="9999"/>
              </a:lnSpc>
            </a:pPr>
            <a:r>
              <a:rPr lang="en-US" sz="9999">
                <a:solidFill>
                  <a:srgbClr val="583A28"/>
                </a:solidFill>
                <a:latin typeface="Abril Fatface"/>
                <a:ea typeface="Abril Fatface"/>
                <a:cs typeface="Abril Fatface"/>
                <a:sym typeface="Abril Fatface"/>
              </a:rPr>
              <a:t>elevator pitch</a:t>
            </a:r>
          </a:p>
        </p:txBody>
      </p:sp>
      <p:sp>
        <p:nvSpPr>
          <p:cNvPr name="TextBox 4" id="4"/>
          <p:cNvSpPr txBox="true"/>
          <p:nvPr/>
        </p:nvSpPr>
        <p:spPr>
          <a:xfrm rot="0">
            <a:off x="10482819" y="7653046"/>
            <a:ext cx="2381106" cy="705874"/>
          </a:xfrm>
          <a:prstGeom prst="rect">
            <a:avLst/>
          </a:prstGeom>
        </p:spPr>
        <p:txBody>
          <a:bodyPr anchor="t" rtlCol="false" tIns="0" lIns="0" bIns="0" rIns="0">
            <a:spAutoFit/>
          </a:bodyPr>
          <a:lstStyle/>
          <a:p>
            <a:pPr algn="ctr">
              <a:lnSpc>
                <a:spcPts val="2820"/>
              </a:lnSpc>
            </a:pPr>
            <a:r>
              <a:rPr lang="en-US" sz="2169">
                <a:solidFill>
                  <a:srgbClr val="FFFFFF"/>
                </a:solidFill>
                <a:latin typeface="Glacial Indifference"/>
                <a:ea typeface="Glacial Indifference"/>
                <a:cs typeface="Glacial Indifference"/>
                <a:sym typeface="Glacial Indifference"/>
              </a:rPr>
              <a:t>Have a Bachelor’s Degree</a:t>
            </a:r>
          </a:p>
        </p:txBody>
      </p:sp>
      <p:sp>
        <p:nvSpPr>
          <p:cNvPr name="TextBox 5" id="5"/>
          <p:cNvSpPr txBox="true"/>
          <p:nvPr/>
        </p:nvSpPr>
        <p:spPr>
          <a:xfrm rot="0">
            <a:off x="1164056" y="3851104"/>
            <a:ext cx="16350963" cy="4986867"/>
          </a:xfrm>
          <a:prstGeom prst="rect">
            <a:avLst/>
          </a:prstGeom>
        </p:spPr>
        <p:txBody>
          <a:bodyPr anchor="t" rtlCol="false" tIns="0" lIns="0" bIns="0" rIns="0">
            <a:spAutoFit/>
          </a:bodyPr>
          <a:lstStyle/>
          <a:p>
            <a:pPr algn="ctr" marL="884741" indent="-442370" lvl="1">
              <a:lnSpc>
                <a:spcPts val="4917"/>
              </a:lnSpc>
              <a:buFont typeface="Arial"/>
              <a:buChar char="•"/>
            </a:pPr>
            <a:r>
              <a:rPr lang="en-US" sz="4097">
                <a:solidFill>
                  <a:srgbClr val="452A15"/>
                </a:solidFill>
                <a:latin typeface="Glacial Indifference"/>
                <a:ea typeface="Glacial Indifference"/>
                <a:cs typeface="Glacial Indifference"/>
                <a:sym typeface="Glacial Indifference"/>
              </a:rPr>
              <a:t>Concepts for up-and-coming Boba Buisiness venture in </a:t>
            </a:r>
            <a:r>
              <a:rPr lang="en-US" b="true" sz="4097">
                <a:solidFill>
                  <a:srgbClr val="452A15"/>
                </a:solidFill>
                <a:latin typeface="Glacial Indifference Bold"/>
                <a:ea typeface="Glacial Indifference Bold"/>
                <a:cs typeface="Glacial Indifference Bold"/>
                <a:sym typeface="Glacial Indifference Bold"/>
              </a:rPr>
              <a:t>Orange, California</a:t>
            </a:r>
            <a:r>
              <a:rPr lang="en-US" sz="4097">
                <a:solidFill>
                  <a:srgbClr val="452A15"/>
                </a:solidFill>
                <a:latin typeface="Glacial Indifference"/>
                <a:ea typeface="Glacial Indifference"/>
                <a:cs typeface="Glacial Indifference"/>
                <a:sym typeface="Glacial Indifference"/>
              </a:rPr>
              <a:t> </a:t>
            </a:r>
          </a:p>
          <a:p>
            <a:pPr algn="ctr" marL="884741" indent="-442370" lvl="1">
              <a:lnSpc>
                <a:spcPts val="4917"/>
              </a:lnSpc>
              <a:buFont typeface="Arial"/>
              <a:buChar char="•"/>
            </a:pPr>
            <a:r>
              <a:rPr lang="en-US" sz="4097">
                <a:solidFill>
                  <a:srgbClr val="452A15"/>
                </a:solidFill>
                <a:latin typeface="Glacial Indifference"/>
                <a:ea typeface="Glacial Indifference"/>
                <a:cs typeface="Glacial Indifference"/>
                <a:sym typeface="Glacial Indifference"/>
              </a:rPr>
              <a:t>Analyzed </a:t>
            </a:r>
            <a:r>
              <a:rPr lang="en-US" b="true" sz="4097">
                <a:solidFill>
                  <a:srgbClr val="452A15"/>
                </a:solidFill>
                <a:latin typeface="Glacial Indifference Bold"/>
                <a:ea typeface="Glacial Indifference Bold"/>
                <a:cs typeface="Glacial Indifference Bold"/>
                <a:sym typeface="Glacial Indifference Bold"/>
              </a:rPr>
              <a:t>30 Boba Buisinesses: </a:t>
            </a:r>
            <a:r>
              <a:rPr lang="en-US" sz="4097">
                <a:solidFill>
                  <a:srgbClr val="452A15"/>
                </a:solidFill>
                <a:latin typeface="Glacial Indifference"/>
                <a:ea typeface="Glacial Indifference"/>
                <a:cs typeface="Glacial Indifference"/>
                <a:sym typeface="Glacial Indifference"/>
              </a:rPr>
              <a:t>Orange, Garden Grove, Santa Ana</a:t>
            </a:r>
          </a:p>
          <a:p>
            <a:pPr algn="ctr" marL="884741" indent="-442370" lvl="1">
              <a:lnSpc>
                <a:spcPts val="4917"/>
              </a:lnSpc>
              <a:buFont typeface="Arial"/>
              <a:buChar char="•"/>
            </a:pPr>
            <a:r>
              <a:rPr lang="en-US" sz="4097">
                <a:solidFill>
                  <a:srgbClr val="452A15"/>
                </a:solidFill>
                <a:latin typeface="Glacial Indifference"/>
                <a:ea typeface="Glacial Indifference"/>
                <a:cs typeface="Glacial Indifference"/>
                <a:sym typeface="Glacial Indifference"/>
              </a:rPr>
              <a:t>Google Sheets → R Data Base used for Analysis</a:t>
            </a:r>
          </a:p>
          <a:p>
            <a:pPr algn="ctr" marL="884741" indent="-442370" lvl="1">
              <a:lnSpc>
                <a:spcPts val="4917"/>
              </a:lnSpc>
              <a:buFont typeface="Arial"/>
              <a:buChar char="•"/>
            </a:pPr>
            <a:r>
              <a:rPr lang="en-US" sz="4097">
                <a:solidFill>
                  <a:srgbClr val="452A15"/>
                </a:solidFill>
                <a:latin typeface="Glacial Indifference"/>
                <a:ea typeface="Glacial Indifference"/>
                <a:cs typeface="Glacial Indifference"/>
                <a:sym typeface="Glacial Indifference"/>
              </a:rPr>
              <a:t> Analysis of average boba/food price ranges</a:t>
            </a:r>
          </a:p>
          <a:p>
            <a:pPr algn="ctr" marL="884741" indent="-442370" lvl="1">
              <a:lnSpc>
                <a:spcPts val="4917"/>
              </a:lnSpc>
              <a:buFont typeface="Arial"/>
              <a:buChar char="•"/>
            </a:pPr>
            <a:r>
              <a:rPr lang="en-US" sz="4097">
                <a:solidFill>
                  <a:srgbClr val="452A15"/>
                </a:solidFill>
                <a:latin typeface="Glacial Indifference"/>
                <a:ea typeface="Glacial Indifference"/>
                <a:cs typeface="Glacial Indifference"/>
                <a:sym typeface="Glacial Indifference"/>
              </a:rPr>
              <a:t>Details on Profit Margins, Startup Costs, Yearly Income</a:t>
            </a:r>
          </a:p>
          <a:p>
            <a:pPr algn="ctr" marL="884741" indent="-442370" lvl="1">
              <a:lnSpc>
                <a:spcPts val="4917"/>
              </a:lnSpc>
              <a:buFont typeface="Arial"/>
              <a:buChar char="•"/>
            </a:pPr>
            <a:r>
              <a:rPr lang="en-US" sz="4097">
                <a:solidFill>
                  <a:srgbClr val="452A15"/>
                </a:solidFill>
                <a:latin typeface="Glacial Indifference"/>
                <a:ea typeface="Glacial Indifference"/>
                <a:cs typeface="Glacial Indifference"/>
                <a:sym typeface="Glacial Indifference"/>
              </a:rPr>
              <a:t>Map of Nearby Boba Buisinesses</a:t>
            </a:r>
          </a:p>
          <a:p>
            <a:pPr algn="ctr" marL="884741" indent="-442370" lvl="1">
              <a:lnSpc>
                <a:spcPts val="4917"/>
              </a:lnSpc>
              <a:spcBef>
                <a:spcPct val="0"/>
              </a:spcBef>
              <a:buFont typeface="Arial"/>
              <a:buChar char="•"/>
            </a:pPr>
            <a:r>
              <a:rPr lang="en-US" sz="4097">
                <a:solidFill>
                  <a:srgbClr val="452A15"/>
                </a:solidFill>
                <a:latin typeface="Glacial Indifference"/>
                <a:ea typeface="Glacial Indifference"/>
                <a:cs typeface="Glacial Indifference"/>
                <a:sym typeface="Glacial Indifference"/>
              </a:rPr>
              <a:t>5 Most Popular Drinks to keep your buisiness trendy</a:t>
            </a:r>
          </a:p>
        </p:txBody>
      </p:sp>
      <p:sp>
        <p:nvSpPr>
          <p:cNvPr name="Freeform 6" id="6"/>
          <p:cNvSpPr/>
          <p:nvPr/>
        </p:nvSpPr>
        <p:spPr>
          <a:xfrm flipH="false" flipV="false" rot="0">
            <a:off x="13858947" y="-1057271"/>
            <a:ext cx="5417160" cy="4591043"/>
          </a:xfrm>
          <a:custGeom>
            <a:avLst/>
            <a:gdLst/>
            <a:ahLst/>
            <a:cxnLst/>
            <a:rect r="r" b="b" t="t" l="l"/>
            <a:pathLst>
              <a:path h="4591043" w="5417160">
                <a:moveTo>
                  <a:pt x="0" y="0"/>
                </a:moveTo>
                <a:lnTo>
                  <a:pt x="5417160" y="0"/>
                </a:lnTo>
                <a:lnTo>
                  <a:pt x="5417160" y="4591043"/>
                </a:lnTo>
                <a:lnTo>
                  <a:pt x="0" y="459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946364" y="2544617"/>
            <a:ext cx="15312936" cy="771525"/>
          </a:xfrm>
          <a:prstGeom prst="rect">
            <a:avLst/>
          </a:prstGeom>
        </p:spPr>
        <p:txBody>
          <a:bodyPr anchor="t" rtlCol="false" tIns="0" lIns="0" bIns="0" rIns="0">
            <a:spAutoFit/>
          </a:bodyPr>
          <a:lstStyle/>
          <a:p>
            <a:pPr algn="ctr">
              <a:lnSpc>
                <a:spcPts val="6012"/>
              </a:lnSpc>
              <a:spcBef>
                <a:spcPct val="0"/>
              </a:spcBef>
            </a:pPr>
            <a:r>
              <a:rPr lang="en-US" b="true" sz="5010">
                <a:solidFill>
                  <a:srgbClr val="452A15"/>
                </a:solidFill>
                <a:latin typeface="Glacial Indifference Bold"/>
                <a:ea typeface="Glacial Indifference Bold"/>
                <a:cs typeface="Glacial Indifference Bold"/>
                <a:sym typeface="Glacial Indifference Bold"/>
              </a:rPr>
              <a:t>Do you love sipping boba?</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grpSp>
        <p:nvGrpSpPr>
          <p:cNvPr name="Group 2" id="2"/>
          <p:cNvGrpSpPr/>
          <p:nvPr/>
        </p:nvGrpSpPr>
        <p:grpSpPr>
          <a:xfrm rot="0">
            <a:off x="-1981200" y="-1790700"/>
            <a:ext cx="11125200" cy="13449300"/>
            <a:chOff x="0" y="0"/>
            <a:chExt cx="2587296" cy="3127792"/>
          </a:xfrm>
        </p:grpSpPr>
        <p:sp>
          <p:nvSpPr>
            <p:cNvPr name="Freeform 3" id="3"/>
            <p:cNvSpPr/>
            <p:nvPr/>
          </p:nvSpPr>
          <p:spPr>
            <a:xfrm flipH="false" flipV="false" rot="0">
              <a:off x="0" y="0"/>
              <a:ext cx="2587296" cy="3127792"/>
            </a:xfrm>
            <a:custGeom>
              <a:avLst/>
              <a:gdLst/>
              <a:ahLst/>
              <a:cxnLst/>
              <a:rect r="r" b="b" t="t" l="l"/>
              <a:pathLst>
                <a:path h="3127792" w="2587296">
                  <a:moveTo>
                    <a:pt x="0" y="0"/>
                  </a:moveTo>
                  <a:lnTo>
                    <a:pt x="2587296" y="0"/>
                  </a:lnTo>
                  <a:lnTo>
                    <a:pt x="2587296" y="3127792"/>
                  </a:lnTo>
                  <a:lnTo>
                    <a:pt x="0" y="3127792"/>
                  </a:lnTo>
                  <a:close/>
                </a:path>
              </a:pathLst>
            </a:custGeom>
            <a:solidFill>
              <a:srgbClr val="CD9577"/>
            </a:solidFill>
          </p:spPr>
        </p:sp>
      </p:grpSp>
      <p:sp>
        <p:nvSpPr>
          <p:cNvPr name="TextBox 4" id="4"/>
          <p:cNvSpPr txBox="true"/>
          <p:nvPr/>
        </p:nvSpPr>
        <p:spPr>
          <a:xfrm rot="0">
            <a:off x="2227137" y="1686346"/>
            <a:ext cx="6505346" cy="5390387"/>
          </a:xfrm>
          <a:prstGeom prst="rect">
            <a:avLst/>
          </a:prstGeom>
        </p:spPr>
        <p:txBody>
          <a:bodyPr anchor="t" rtlCol="false" tIns="0" lIns="0" bIns="0" rIns="0">
            <a:spAutoFit/>
          </a:bodyPr>
          <a:lstStyle/>
          <a:p>
            <a:pPr algn="r">
              <a:lnSpc>
                <a:spcPts val="14135"/>
              </a:lnSpc>
            </a:pPr>
            <a:r>
              <a:rPr lang="en-US" sz="12399">
                <a:solidFill>
                  <a:srgbClr val="452A15"/>
                </a:solidFill>
                <a:latin typeface="Abril Fatface"/>
                <a:ea typeface="Abril Fatface"/>
                <a:cs typeface="Abril Fatface"/>
                <a:sym typeface="Abril Fatface"/>
              </a:rPr>
              <a:t>thanks , keep drinking</a:t>
            </a:r>
          </a:p>
        </p:txBody>
      </p:sp>
      <p:grpSp>
        <p:nvGrpSpPr>
          <p:cNvPr name="Group 5" id="5"/>
          <p:cNvGrpSpPr/>
          <p:nvPr/>
        </p:nvGrpSpPr>
        <p:grpSpPr>
          <a:xfrm rot="0">
            <a:off x="-533400" y="8267699"/>
            <a:ext cx="19316699" cy="2590800"/>
            <a:chOff x="0" y="0"/>
            <a:chExt cx="4492325" cy="602521"/>
          </a:xfrm>
        </p:grpSpPr>
        <p:sp>
          <p:nvSpPr>
            <p:cNvPr name="Freeform 6" id="6"/>
            <p:cNvSpPr/>
            <p:nvPr/>
          </p:nvSpPr>
          <p:spPr>
            <a:xfrm flipH="false" flipV="false" rot="0">
              <a:off x="0" y="0"/>
              <a:ext cx="4492325" cy="602521"/>
            </a:xfrm>
            <a:custGeom>
              <a:avLst/>
              <a:gdLst/>
              <a:ahLst/>
              <a:cxnLst/>
              <a:rect r="r" b="b" t="t" l="l"/>
              <a:pathLst>
                <a:path h="602521" w="4492325">
                  <a:moveTo>
                    <a:pt x="0" y="0"/>
                  </a:moveTo>
                  <a:lnTo>
                    <a:pt x="4492325" y="0"/>
                  </a:lnTo>
                  <a:lnTo>
                    <a:pt x="4492325" y="602521"/>
                  </a:lnTo>
                  <a:lnTo>
                    <a:pt x="0" y="602521"/>
                  </a:lnTo>
                  <a:close/>
                </a:path>
              </a:pathLst>
            </a:custGeom>
            <a:solidFill>
              <a:srgbClr val="FFFFFF">
                <a:alpha val="83922"/>
              </a:srgbClr>
            </a:solidFill>
          </p:spPr>
        </p:sp>
      </p:grpSp>
      <p:sp>
        <p:nvSpPr>
          <p:cNvPr name="TextBox 7" id="7"/>
          <p:cNvSpPr txBox="true"/>
          <p:nvPr/>
        </p:nvSpPr>
        <p:spPr>
          <a:xfrm rot="0">
            <a:off x="8732483" y="3972168"/>
            <a:ext cx="8115300" cy="3104565"/>
          </a:xfrm>
          <a:prstGeom prst="rect">
            <a:avLst/>
          </a:prstGeom>
        </p:spPr>
        <p:txBody>
          <a:bodyPr anchor="t" rtlCol="false" tIns="0" lIns="0" bIns="0" rIns="0">
            <a:spAutoFit/>
          </a:bodyPr>
          <a:lstStyle/>
          <a:p>
            <a:pPr algn="ctr">
              <a:lnSpc>
                <a:spcPts val="24137"/>
              </a:lnSpc>
            </a:pPr>
            <a:r>
              <a:rPr lang="en-US" sz="21173">
                <a:solidFill>
                  <a:srgbClr val="583A28"/>
                </a:solidFill>
                <a:latin typeface="Abril Fatface"/>
                <a:ea typeface="Abril Fatface"/>
                <a:cs typeface="Abril Fatface"/>
                <a:sym typeface="Abril Fatface"/>
              </a:rPr>
              <a:t>boba</a:t>
            </a:r>
          </a:p>
        </p:txBody>
      </p:sp>
      <p:sp>
        <p:nvSpPr>
          <p:cNvPr name="Freeform 8" id="8"/>
          <p:cNvSpPr/>
          <p:nvPr/>
        </p:nvSpPr>
        <p:spPr>
          <a:xfrm flipH="false" flipV="false" rot="-2073193">
            <a:off x="10712753" y="26621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2073193">
            <a:off x="13451978" y="26621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2073193">
            <a:off x="12087128" y="26621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2073193">
            <a:off x="14826353" y="26621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2073193">
            <a:off x="9335744" y="191744"/>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2073193">
            <a:off x="16200728" y="266210"/>
            <a:ext cx="981362" cy="981362"/>
          </a:xfrm>
          <a:custGeom>
            <a:avLst/>
            <a:gdLst/>
            <a:ahLst/>
            <a:cxnLst/>
            <a:rect r="r" b="b" t="t" l="l"/>
            <a:pathLst>
              <a:path h="981362" w="981362">
                <a:moveTo>
                  <a:pt x="0" y="0"/>
                </a:moveTo>
                <a:lnTo>
                  <a:pt x="981361" y="0"/>
                </a:lnTo>
                <a:lnTo>
                  <a:pt x="981361"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2073193">
            <a:off x="17562803" y="266210"/>
            <a:ext cx="981362" cy="981362"/>
          </a:xfrm>
          <a:custGeom>
            <a:avLst/>
            <a:gdLst/>
            <a:ahLst/>
            <a:cxnLst/>
            <a:rect r="r" b="b" t="t" l="l"/>
            <a:pathLst>
              <a:path h="981362" w="981362">
                <a:moveTo>
                  <a:pt x="0" y="0"/>
                </a:moveTo>
                <a:lnTo>
                  <a:pt x="981361" y="0"/>
                </a:lnTo>
                <a:lnTo>
                  <a:pt x="981361"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2073193">
            <a:off x="10760144" y="14937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2073193">
            <a:off x="13499369" y="14937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2073193">
            <a:off x="12134519" y="14937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2073193">
            <a:off x="14873744" y="1493796"/>
            <a:ext cx="981362" cy="981362"/>
          </a:xfrm>
          <a:custGeom>
            <a:avLst/>
            <a:gdLst/>
            <a:ahLst/>
            <a:cxnLst/>
            <a:rect r="r" b="b" t="t" l="l"/>
            <a:pathLst>
              <a:path h="981362" w="981362">
                <a:moveTo>
                  <a:pt x="0" y="0"/>
                </a:moveTo>
                <a:lnTo>
                  <a:pt x="981361" y="0"/>
                </a:lnTo>
                <a:lnTo>
                  <a:pt x="981361"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2073193">
            <a:off x="9383135" y="141933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2073193">
            <a:off x="16248118" y="14937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2073193">
            <a:off x="17610193" y="14937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2073193">
            <a:off x="10762848"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2073193">
            <a:off x="13502073"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2073193">
            <a:off x="12137223"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2073193">
            <a:off x="14876448"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2073193">
            <a:off x="9385839" y="278418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2073193">
            <a:off x="16250823"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2073193">
            <a:off x="17612898" y="28586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2073193">
            <a:off x="10925077"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2073193">
            <a:off x="13664302"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2073193">
            <a:off x="12299452"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2073193">
            <a:off x="15038677"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2073193">
            <a:off x="9548068" y="7020128"/>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2073193">
            <a:off x="16413052"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2073193">
            <a:off x="17775127" y="7094594"/>
            <a:ext cx="981362" cy="981362"/>
          </a:xfrm>
          <a:custGeom>
            <a:avLst/>
            <a:gdLst/>
            <a:ahLst/>
            <a:cxnLst/>
            <a:rect r="r" b="b" t="t" l="l"/>
            <a:pathLst>
              <a:path h="981362" w="981362">
                <a:moveTo>
                  <a:pt x="0" y="0"/>
                </a:moveTo>
                <a:lnTo>
                  <a:pt x="981362" y="0"/>
                </a:lnTo>
                <a:lnTo>
                  <a:pt x="981362" y="981361"/>
                </a:lnTo>
                <a:lnTo>
                  <a:pt x="0" y="981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1860162">
            <a:off x="16332054" y="4214394"/>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7" id="37"/>
          <p:cNvSpPr/>
          <p:nvPr/>
        </p:nvSpPr>
        <p:spPr>
          <a:xfrm flipH="false" flipV="false" rot="-2073193">
            <a:off x="16373048" y="5570142"/>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2073193">
            <a:off x="17663298" y="2995910"/>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2073193">
            <a:off x="17710689" y="422349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2073193">
            <a:off x="17713393" y="5588346"/>
            <a:ext cx="981362" cy="981362"/>
          </a:xfrm>
          <a:custGeom>
            <a:avLst/>
            <a:gdLst/>
            <a:ahLst/>
            <a:cxnLst/>
            <a:rect r="r" b="b" t="t" l="l"/>
            <a:pathLst>
              <a:path h="981362" w="981362">
                <a:moveTo>
                  <a:pt x="0" y="0"/>
                </a:moveTo>
                <a:lnTo>
                  <a:pt x="981362" y="0"/>
                </a:lnTo>
                <a:lnTo>
                  <a:pt x="981362" y="981362"/>
                </a:lnTo>
                <a:lnTo>
                  <a:pt x="0" y="9813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1" id="41"/>
          <p:cNvSpPr txBox="true"/>
          <p:nvPr/>
        </p:nvSpPr>
        <p:spPr>
          <a:xfrm rot="0">
            <a:off x="381000" y="9164654"/>
            <a:ext cx="17526000" cy="414655"/>
          </a:xfrm>
          <a:prstGeom prst="rect">
            <a:avLst/>
          </a:prstGeom>
        </p:spPr>
        <p:txBody>
          <a:bodyPr anchor="t" rtlCol="false" tIns="0" lIns="0" bIns="0" rIns="0">
            <a:spAutoFit/>
          </a:bodyPr>
          <a:lstStyle/>
          <a:p>
            <a:pPr algn="ctr" marL="0" indent="0" lvl="0">
              <a:lnSpc>
                <a:spcPts val="3199"/>
              </a:lnSpc>
            </a:pPr>
            <a:r>
              <a:rPr lang="en-US" sz="3199" spc="31">
                <a:solidFill>
                  <a:srgbClr val="583A28"/>
                </a:solidFill>
                <a:latin typeface="League Spartan"/>
                <a:ea typeface="League Spartan"/>
                <a:cs typeface="League Spartan"/>
                <a:sym typeface="League Spartan"/>
              </a:rPr>
              <a:t>PLS HIRE ME</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FEFBF6"/>
        </a:solidFill>
      </p:bgPr>
    </p:bg>
    <p:spTree>
      <p:nvGrpSpPr>
        <p:cNvPr id="1" name=""/>
        <p:cNvGrpSpPr/>
        <p:nvPr/>
      </p:nvGrpSpPr>
      <p:grpSpPr>
        <a:xfrm>
          <a:off x="0" y="0"/>
          <a:ext cx="0" cy="0"/>
          <a:chOff x="0" y="0"/>
          <a:chExt cx="0" cy="0"/>
        </a:xfrm>
      </p:grpSpPr>
      <p:grpSp>
        <p:nvGrpSpPr>
          <p:cNvPr name="Group 2" id="2"/>
          <p:cNvGrpSpPr/>
          <p:nvPr/>
        </p:nvGrpSpPr>
        <p:grpSpPr>
          <a:xfrm rot="8692086">
            <a:off x="9017197" y="7088321"/>
            <a:ext cx="163261" cy="417651"/>
            <a:chOff x="0" y="0"/>
            <a:chExt cx="152400" cy="389866"/>
          </a:xfrm>
        </p:grpSpPr>
        <p:sp>
          <p:nvSpPr>
            <p:cNvPr name="Freeform 3" id="3"/>
            <p:cNvSpPr/>
            <p:nvPr/>
          </p:nvSpPr>
          <p:spPr>
            <a:xfrm flipH="false" flipV="false" rot="0">
              <a:off x="0" y="0"/>
              <a:ext cx="152400" cy="389866"/>
            </a:xfrm>
            <a:custGeom>
              <a:avLst/>
              <a:gdLst/>
              <a:ahLst/>
              <a:cxnLst/>
              <a:rect r="r" b="b" t="t" l="l"/>
              <a:pathLst>
                <a:path h="389866" w="152400">
                  <a:moveTo>
                    <a:pt x="0" y="0"/>
                  </a:moveTo>
                  <a:lnTo>
                    <a:pt x="152400" y="0"/>
                  </a:lnTo>
                  <a:lnTo>
                    <a:pt x="152400" y="389866"/>
                  </a:lnTo>
                  <a:lnTo>
                    <a:pt x="0" y="389866"/>
                  </a:lnTo>
                  <a:close/>
                </a:path>
              </a:pathLst>
            </a:custGeom>
            <a:solidFill>
              <a:srgbClr val="FEFBF6"/>
            </a:solidFill>
          </p:spPr>
        </p:sp>
      </p:grpSp>
      <p:grpSp>
        <p:nvGrpSpPr>
          <p:cNvPr name="Group 4" id="4"/>
          <p:cNvGrpSpPr/>
          <p:nvPr/>
        </p:nvGrpSpPr>
        <p:grpSpPr>
          <a:xfrm rot="0">
            <a:off x="-1190942" y="-1295400"/>
            <a:ext cx="10334942" cy="12938707"/>
            <a:chOff x="0" y="0"/>
            <a:chExt cx="1828828" cy="2289579"/>
          </a:xfrm>
        </p:grpSpPr>
        <p:sp>
          <p:nvSpPr>
            <p:cNvPr name="Freeform 5" id="5"/>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967156"/>
            </a:solidFill>
          </p:spPr>
        </p:sp>
      </p:grpSp>
      <p:grpSp>
        <p:nvGrpSpPr>
          <p:cNvPr name="Group 6" id="6"/>
          <p:cNvGrpSpPr/>
          <p:nvPr/>
        </p:nvGrpSpPr>
        <p:grpSpPr>
          <a:xfrm rot="0">
            <a:off x="674091" y="688990"/>
            <a:ext cx="7692960" cy="8969927"/>
            <a:chOff x="0" y="0"/>
            <a:chExt cx="1239160" cy="1444851"/>
          </a:xfrm>
        </p:grpSpPr>
        <p:sp>
          <p:nvSpPr>
            <p:cNvPr name="Freeform 7" id="7"/>
            <p:cNvSpPr/>
            <p:nvPr/>
          </p:nvSpPr>
          <p:spPr>
            <a:xfrm flipH="false" flipV="false" rot="0">
              <a:off x="0" y="0"/>
              <a:ext cx="1239160" cy="1444851"/>
            </a:xfrm>
            <a:custGeom>
              <a:avLst/>
              <a:gdLst/>
              <a:ahLst/>
              <a:cxnLst/>
              <a:rect r="r" b="b" t="t" l="l"/>
              <a:pathLst>
                <a:path h="1444851" w="1239160">
                  <a:moveTo>
                    <a:pt x="0" y="0"/>
                  </a:moveTo>
                  <a:lnTo>
                    <a:pt x="1239160" y="0"/>
                  </a:lnTo>
                  <a:lnTo>
                    <a:pt x="1239160" y="1444851"/>
                  </a:lnTo>
                  <a:lnTo>
                    <a:pt x="0" y="1444851"/>
                  </a:lnTo>
                  <a:close/>
                </a:path>
              </a:pathLst>
            </a:custGeom>
            <a:solidFill>
              <a:srgbClr val="FFFFFF"/>
            </a:solidFill>
          </p:spPr>
        </p:sp>
      </p:grpSp>
      <p:sp>
        <p:nvSpPr>
          <p:cNvPr name="TextBox 8" id="8"/>
          <p:cNvSpPr txBox="true"/>
          <p:nvPr/>
        </p:nvSpPr>
        <p:spPr>
          <a:xfrm rot="0">
            <a:off x="674091" y="2619043"/>
            <a:ext cx="7692960" cy="3029781"/>
          </a:xfrm>
          <a:prstGeom prst="rect">
            <a:avLst/>
          </a:prstGeom>
        </p:spPr>
        <p:txBody>
          <a:bodyPr anchor="t" rtlCol="false" tIns="0" lIns="0" bIns="0" rIns="0">
            <a:spAutoFit/>
          </a:bodyPr>
          <a:lstStyle/>
          <a:p>
            <a:pPr algn="ctr">
              <a:lnSpc>
                <a:spcPts val="11657"/>
              </a:lnSpc>
            </a:pPr>
            <a:r>
              <a:rPr lang="en-US" sz="11657">
                <a:solidFill>
                  <a:srgbClr val="583A28"/>
                </a:solidFill>
                <a:latin typeface="Abril Fatface"/>
                <a:ea typeface="Abril Fatface"/>
                <a:cs typeface="Abril Fatface"/>
                <a:sym typeface="Abril Fatface"/>
              </a:rPr>
              <a:t>works cited</a:t>
            </a:r>
          </a:p>
        </p:txBody>
      </p:sp>
      <p:sp>
        <p:nvSpPr>
          <p:cNvPr name="TextBox 9" id="9"/>
          <p:cNvSpPr txBox="true"/>
          <p:nvPr/>
        </p:nvSpPr>
        <p:spPr>
          <a:xfrm rot="0">
            <a:off x="1690717" y="6229428"/>
            <a:ext cx="5659708" cy="812634"/>
          </a:xfrm>
          <a:prstGeom prst="rect">
            <a:avLst/>
          </a:prstGeom>
        </p:spPr>
        <p:txBody>
          <a:bodyPr anchor="t" rtlCol="false" tIns="0" lIns="0" bIns="0" rIns="0">
            <a:spAutoFit/>
          </a:bodyPr>
          <a:lstStyle/>
          <a:p>
            <a:pPr algn="l" marL="0" indent="0" lvl="0">
              <a:lnSpc>
                <a:spcPts val="3118"/>
              </a:lnSpc>
            </a:pPr>
            <a:r>
              <a:rPr lang="en-US" sz="3118" spc="31">
                <a:solidFill>
                  <a:srgbClr val="583A28"/>
                </a:solidFill>
                <a:latin typeface="Glacial Indifference"/>
                <a:ea typeface="Glacial Indifference"/>
                <a:cs typeface="Glacial Indifference"/>
                <a:sym typeface="Glacial Indifference"/>
              </a:rPr>
              <a:t>Hyperlinks to all of my Works Cited</a:t>
            </a:r>
          </a:p>
        </p:txBody>
      </p:sp>
      <p:sp>
        <p:nvSpPr>
          <p:cNvPr name="Freeform 10" id="10"/>
          <p:cNvSpPr/>
          <p:nvPr/>
        </p:nvSpPr>
        <p:spPr>
          <a:xfrm flipH="false" flipV="false" rot="0">
            <a:off x="-382166" y="-1295400"/>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859866" y="8584559"/>
            <a:ext cx="4017559" cy="3404882"/>
          </a:xfrm>
          <a:custGeom>
            <a:avLst/>
            <a:gdLst/>
            <a:ahLst/>
            <a:cxnLst/>
            <a:rect r="r" b="b" t="t" l="l"/>
            <a:pathLst>
              <a:path h="3404882" w="4017559">
                <a:moveTo>
                  <a:pt x="0" y="0"/>
                </a:moveTo>
                <a:lnTo>
                  <a:pt x="4017559" y="0"/>
                </a:lnTo>
                <a:lnTo>
                  <a:pt x="4017559" y="3404882"/>
                </a:lnTo>
                <a:lnTo>
                  <a:pt x="0" y="3404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52040" y="793765"/>
            <a:ext cx="6704406" cy="704050"/>
          </a:xfrm>
          <a:prstGeom prst="rect">
            <a:avLst/>
          </a:prstGeom>
        </p:spPr>
        <p:txBody>
          <a:bodyPr anchor="t" rtlCol="false" tIns="0" lIns="0" bIns="0" rIns="0">
            <a:spAutoFit/>
          </a:bodyPr>
          <a:lstStyle/>
          <a:p>
            <a:pPr algn="ctr">
              <a:lnSpc>
                <a:spcPts val="5358"/>
              </a:lnSpc>
            </a:pPr>
            <a:r>
              <a:rPr lang="en-US" sz="5358" spc="32">
                <a:solidFill>
                  <a:srgbClr val="583A28"/>
                </a:solidFill>
                <a:latin typeface="Abril Fatface"/>
                <a:ea typeface="Abril Fatface"/>
                <a:cs typeface="Abril Fatface"/>
                <a:sym typeface="Abril Fatface"/>
              </a:rPr>
              <a:t>WORKS CITED:</a:t>
            </a:r>
          </a:p>
        </p:txBody>
      </p:sp>
      <p:sp>
        <p:nvSpPr>
          <p:cNvPr name="TextBox 13" id="13"/>
          <p:cNvSpPr txBox="true"/>
          <p:nvPr/>
        </p:nvSpPr>
        <p:spPr>
          <a:xfrm rot="0">
            <a:off x="10554894" y="2983991"/>
            <a:ext cx="6704406" cy="1376759"/>
          </a:xfrm>
          <a:prstGeom prst="rect">
            <a:avLst/>
          </a:prstGeom>
        </p:spPr>
        <p:txBody>
          <a:bodyPr anchor="t" rtlCol="false" tIns="0" lIns="0" bIns="0" rIns="0">
            <a:spAutoFit/>
          </a:bodyPr>
          <a:lstStyle/>
          <a:p>
            <a:pPr algn="ctr">
              <a:lnSpc>
                <a:spcPts val="5358"/>
              </a:lnSpc>
            </a:pPr>
            <a:r>
              <a:rPr lang="en-US" sz="5358" spc="32">
                <a:solidFill>
                  <a:srgbClr val="583A28"/>
                </a:solidFill>
                <a:latin typeface="Abril Fatface"/>
                <a:ea typeface="Abril Fatface"/>
                <a:cs typeface="Abril Fatface"/>
                <a:sym typeface="Abril Fatface"/>
              </a:rPr>
              <a:t>GOOGLE SHEETS DATA:</a:t>
            </a:r>
          </a:p>
        </p:txBody>
      </p:sp>
      <p:sp>
        <p:nvSpPr>
          <p:cNvPr name="TextBox 14" id="14"/>
          <p:cNvSpPr txBox="true"/>
          <p:nvPr/>
        </p:nvSpPr>
        <p:spPr>
          <a:xfrm rot="0">
            <a:off x="10554894" y="5846650"/>
            <a:ext cx="6704406" cy="1376759"/>
          </a:xfrm>
          <a:prstGeom prst="rect">
            <a:avLst/>
          </a:prstGeom>
        </p:spPr>
        <p:txBody>
          <a:bodyPr anchor="t" rtlCol="false" tIns="0" lIns="0" bIns="0" rIns="0">
            <a:spAutoFit/>
          </a:bodyPr>
          <a:lstStyle/>
          <a:p>
            <a:pPr algn="ctr">
              <a:lnSpc>
                <a:spcPts val="5358"/>
              </a:lnSpc>
            </a:pPr>
            <a:r>
              <a:rPr lang="en-US" sz="5358" spc="32">
                <a:solidFill>
                  <a:srgbClr val="583A28"/>
                </a:solidFill>
                <a:latin typeface="Abril Fatface"/>
                <a:ea typeface="Abril Fatface"/>
                <a:cs typeface="Abril Fatface"/>
                <a:sym typeface="Abril Fatface"/>
              </a:rPr>
              <a:t>COMPLETE CHANGELOG:</a:t>
            </a:r>
          </a:p>
        </p:txBody>
      </p:sp>
      <p:sp>
        <p:nvSpPr>
          <p:cNvPr name="TextBox 15" id="15"/>
          <p:cNvSpPr txBox="true"/>
          <p:nvPr/>
        </p:nvSpPr>
        <p:spPr>
          <a:xfrm rot="0">
            <a:off x="10554894" y="8284922"/>
            <a:ext cx="6704406" cy="704050"/>
          </a:xfrm>
          <a:prstGeom prst="rect">
            <a:avLst/>
          </a:prstGeom>
        </p:spPr>
        <p:txBody>
          <a:bodyPr anchor="t" rtlCol="false" tIns="0" lIns="0" bIns="0" rIns="0">
            <a:spAutoFit/>
          </a:bodyPr>
          <a:lstStyle/>
          <a:p>
            <a:pPr algn="ctr">
              <a:lnSpc>
                <a:spcPts val="5358"/>
              </a:lnSpc>
            </a:pPr>
            <a:r>
              <a:rPr lang="en-US" sz="5358" spc="32">
                <a:solidFill>
                  <a:srgbClr val="583A28"/>
                </a:solidFill>
                <a:latin typeface="Abril Fatface"/>
                <a:ea typeface="Abril Fatface"/>
                <a:cs typeface="Abril Fatface"/>
                <a:sym typeface="Abril Fatface"/>
              </a:rPr>
              <a:t>NOTES:</a:t>
            </a:r>
          </a:p>
        </p:txBody>
      </p:sp>
      <p:sp>
        <p:nvSpPr>
          <p:cNvPr name="TextBox 16" id="16"/>
          <p:cNvSpPr txBox="true"/>
          <p:nvPr/>
        </p:nvSpPr>
        <p:spPr>
          <a:xfrm rot="0">
            <a:off x="10702628" y="4633567"/>
            <a:ext cx="6556672" cy="477503"/>
          </a:xfrm>
          <a:prstGeom prst="rect">
            <a:avLst/>
          </a:prstGeom>
        </p:spPr>
        <p:txBody>
          <a:bodyPr anchor="t" rtlCol="false" tIns="0" lIns="0" bIns="0" rIns="0">
            <a:spAutoFit/>
          </a:bodyPr>
          <a:lstStyle/>
          <a:p>
            <a:pPr algn="ctr" marL="0" indent="0" lvl="0">
              <a:lnSpc>
                <a:spcPts val="3612"/>
              </a:lnSpc>
            </a:pPr>
            <a:r>
              <a:rPr lang="en-US" b="true" sz="3612" spc="36" u="sng">
                <a:solidFill>
                  <a:srgbClr val="583A28"/>
                </a:solidFill>
                <a:latin typeface="Glacial Indifference Bold"/>
                <a:ea typeface="Glacial Indifference Bold"/>
                <a:cs typeface="Glacial Indifference Bold"/>
                <a:sym typeface="Glacial Indifference Bold"/>
                <a:hlinkClick r:id="rId6" tooltip="https://docs.google.com/spreadsheets/d/1A4DOCagWo4o8J1B22J0ebMtNFHDJsAppj3wszVB8d0g/edit?usp=sharing"/>
              </a:rPr>
              <a:t>Google Sheet: Boba_Shops</a:t>
            </a:r>
          </a:p>
        </p:txBody>
      </p:sp>
      <p:sp>
        <p:nvSpPr>
          <p:cNvPr name="TextBox 17" id="17"/>
          <p:cNvSpPr txBox="true"/>
          <p:nvPr/>
        </p:nvSpPr>
        <p:spPr>
          <a:xfrm rot="0">
            <a:off x="10325907" y="1768279"/>
            <a:ext cx="6556672" cy="482287"/>
          </a:xfrm>
          <a:prstGeom prst="rect">
            <a:avLst/>
          </a:prstGeom>
        </p:spPr>
        <p:txBody>
          <a:bodyPr anchor="t" rtlCol="false" tIns="0" lIns="0" bIns="0" rIns="0">
            <a:spAutoFit/>
          </a:bodyPr>
          <a:lstStyle/>
          <a:p>
            <a:pPr algn="ctr" marL="0" indent="0" lvl="0">
              <a:lnSpc>
                <a:spcPts val="3612"/>
              </a:lnSpc>
            </a:pPr>
            <a:r>
              <a:rPr lang="en-US" b="true" sz="3612" spc="36" u="sng">
                <a:solidFill>
                  <a:srgbClr val="583A28"/>
                </a:solidFill>
                <a:latin typeface="Glacial Indifference Bold"/>
                <a:ea typeface="Glacial Indifference Bold"/>
                <a:cs typeface="Glacial Indifference Bold"/>
                <a:sym typeface="Glacial Indifference Bold"/>
                <a:hlinkClick r:id="rId7" tooltip="https://docs.google.com/document/d/1DMlcFZl-JYWLjUf1d_khmQwMOHdV43FySUgX6kZOfG4/edit?usp=sharing"/>
              </a:rPr>
              <a:t>Works Cited</a:t>
            </a:r>
          </a:p>
        </p:txBody>
      </p:sp>
      <p:sp>
        <p:nvSpPr>
          <p:cNvPr name="TextBox 18" id="18"/>
          <p:cNvSpPr txBox="true"/>
          <p:nvPr/>
        </p:nvSpPr>
        <p:spPr>
          <a:xfrm rot="0">
            <a:off x="10554894" y="9055646"/>
            <a:ext cx="6556672" cy="482287"/>
          </a:xfrm>
          <a:prstGeom prst="rect">
            <a:avLst/>
          </a:prstGeom>
        </p:spPr>
        <p:txBody>
          <a:bodyPr anchor="t" rtlCol="false" tIns="0" lIns="0" bIns="0" rIns="0">
            <a:spAutoFit/>
          </a:bodyPr>
          <a:lstStyle/>
          <a:p>
            <a:pPr algn="ctr">
              <a:lnSpc>
                <a:spcPts val="3612"/>
              </a:lnSpc>
            </a:pPr>
            <a:r>
              <a:rPr lang="en-US" b="true" sz="3612" spc="36" u="sng">
                <a:solidFill>
                  <a:srgbClr val="583A28"/>
                </a:solidFill>
                <a:latin typeface="Glacial Indifference Bold"/>
                <a:ea typeface="Glacial Indifference Bold"/>
                <a:cs typeface="Glacial Indifference Bold"/>
                <a:sym typeface="Glacial Indifference Bold"/>
                <a:hlinkClick r:id="rId8" tooltip="https://docs.google.com/document/d/15qsNgu1U1KWuyo9aXFLdsJHYps517l566tWBJNylziY/edit?tab=t.0"/>
              </a:rPr>
              <a:t>Notes I took</a:t>
            </a:r>
          </a:p>
        </p:txBody>
      </p:sp>
      <p:sp>
        <p:nvSpPr>
          <p:cNvPr name="TextBox 19" id="19"/>
          <p:cNvSpPr txBox="true"/>
          <p:nvPr/>
        </p:nvSpPr>
        <p:spPr>
          <a:xfrm rot="0">
            <a:off x="10781161" y="7516221"/>
            <a:ext cx="6556672" cy="482287"/>
          </a:xfrm>
          <a:prstGeom prst="rect">
            <a:avLst/>
          </a:prstGeom>
        </p:spPr>
        <p:txBody>
          <a:bodyPr anchor="t" rtlCol="false" tIns="0" lIns="0" bIns="0" rIns="0">
            <a:spAutoFit/>
          </a:bodyPr>
          <a:lstStyle/>
          <a:p>
            <a:pPr algn="ctr" marL="0" indent="0" lvl="0">
              <a:lnSpc>
                <a:spcPts val="3612"/>
              </a:lnSpc>
            </a:pPr>
            <a:r>
              <a:rPr lang="en-US" b="true" sz="3612" spc="36" u="sng">
                <a:solidFill>
                  <a:srgbClr val="583A28"/>
                </a:solidFill>
                <a:latin typeface="Glacial Indifference Bold"/>
                <a:ea typeface="Glacial Indifference Bold"/>
                <a:cs typeface="Glacial Indifference Bold"/>
                <a:sym typeface="Glacial Indifference Bold"/>
                <a:hlinkClick r:id="rId9" tooltip="https://docs.google.com/document/d/15qsNgu1U1KWuyo9aXFLdsJHYps517l566tWBJNylziY/edit?tab=t.0"/>
              </a:rPr>
              <a:t>Documentation: Changelog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D957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094998" y="595269"/>
            <a:ext cx="11829723" cy="2672496"/>
          </a:xfrm>
          <a:custGeom>
            <a:avLst/>
            <a:gdLst/>
            <a:ahLst/>
            <a:cxnLst/>
            <a:rect r="r" b="b" t="t" l="l"/>
            <a:pathLst>
              <a:path h="2672496" w="11829723">
                <a:moveTo>
                  <a:pt x="0" y="0"/>
                </a:moveTo>
                <a:lnTo>
                  <a:pt x="11829723" y="0"/>
                </a:lnTo>
                <a:lnTo>
                  <a:pt x="11829723" y="2672496"/>
                </a:lnTo>
                <a:lnTo>
                  <a:pt x="0" y="26724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733099" y="678447"/>
            <a:ext cx="16384887" cy="8830698"/>
            <a:chOff x="0" y="0"/>
            <a:chExt cx="2680843" cy="1444851"/>
          </a:xfrm>
        </p:grpSpPr>
        <p:sp>
          <p:nvSpPr>
            <p:cNvPr name="Freeform 10" id="10"/>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11" id="11"/>
          <p:cNvSpPr txBox="true"/>
          <p:nvPr/>
        </p:nvSpPr>
        <p:spPr>
          <a:xfrm rot="0">
            <a:off x="1755870" y="2120545"/>
            <a:ext cx="7388130" cy="2595215"/>
          </a:xfrm>
          <a:prstGeom prst="rect">
            <a:avLst/>
          </a:prstGeom>
        </p:spPr>
        <p:txBody>
          <a:bodyPr anchor="t" rtlCol="false" tIns="0" lIns="0" bIns="0" rIns="0">
            <a:spAutoFit/>
          </a:bodyPr>
          <a:lstStyle/>
          <a:p>
            <a:pPr algn="l">
              <a:lnSpc>
                <a:spcPts val="9557"/>
              </a:lnSpc>
            </a:pPr>
            <a:r>
              <a:rPr lang="en-US" sz="12743">
                <a:solidFill>
                  <a:srgbClr val="583A28"/>
                </a:solidFill>
                <a:latin typeface="Abril Fatface"/>
                <a:ea typeface="Abril Fatface"/>
                <a:cs typeface="Abril Fatface"/>
                <a:sym typeface="Abril Fatface"/>
              </a:rPr>
              <a:t>problems to solve</a:t>
            </a:r>
          </a:p>
        </p:txBody>
      </p:sp>
      <p:sp>
        <p:nvSpPr>
          <p:cNvPr name="TextBox 12" id="12"/>
          <p:cNvSpPr txBox="true"/>
          <p:nvPr/>
        </p:nvSpPr>
        <p:spPr>
          <a:xfrm rot="0">
            <a:off x="10629298" y="2710942"/>
            <a:ext cx="4751642" cy="5724525"/>
          </a:xfrm>
          <a:prstGeom prst="rect">
            <a:avLst/>
          </a:prstGeom>
        </p:spPr>
        <p:txBody>
          <a:bodyPr anchor="t" rtlCol="false" tIns="0" lIns="0" bIns="0" rIns="0">
            <a:spAutoFit/>
          </a:bodyPr>
          <a:lstStyle/>
          <a:p>
            <a:pPr algn="ctr">
              <a:lnSpc>
                <a:spcPts val="5639"/>
              </a:lnSpc>
            </a:pPr>
            <a:r>
              <a:rPr lang="en-US" sz="4699">
                <a:solidFill>
                  <a:srgbClr val="6A4229"/>
                </a:solidFill>
                <a:latin typeface="Glacial Indifference"/>
                <a:ea typeface="Glacial Indifference"/>
                <a:cs typeface="Glacial Indifference"/>
                <a:sym typeface="Glacial Indifference"/>
              </a:rPr>
              <a:t>What is the average existing price for boba around the City of Orange?How can we maximize profit margins for each drink?</a:t>
            </a:r>
          </a:p>
        </p:txBody>
      </p:sp>
      <p:sp>
        <p:nvSpPr>
          <p:cNvPr name="Freeform 13" id="13"/>
          <p:cNvSpPr/>
          <p:nvPr/>
        </p:nvSpPr>
        <p:spPr>
          <a:xfrm flipH="false" flipV="false" rot="-10800000">
            <a:off x="10283760" y="1568095"/>
            <a:ext cx="5446366" cy="1007420"/>
          </a:xfrm>
          <a:custGeom>
            <a:avLst/>
            <a:gdLst/>
            <a:ahLst/>
            <a:cxnLst/>
            <a:rect r="r" b="b" t="t" l="l"/>
            <a:pathLst>
              <a:path h="1007420" w="5446366">
                <a:moveTo>
                  <a:pt x="0" y="0"/>
                </a:moveTo>
                <a:lnTo>
                  <a:pt x="5446366" y="0"/>
                </a:lnTo>
                <a:lnTo>
                  <a:pt x="5446366" y="1007420"/>
                </a:lnTo>
                <a:lnTo>
                  <a:pt x="0" y="100742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0809330" y="1852780"/>
            <a:ext cx="4391578" cy="619024"/>
          </a:xfrm>
          <a:prstGeom prst="rect">
            <a:avLst/>
          </a:prstGeom>
        </p:spPr>
        <p:txBody>
          <a:bodyPr anchor="t" rtlCol="false" tIns="0" lIns="0" bIns="0" rIns="0">
            <a:spAutoFit/>
          </a:bodyPr>
          <a:lstStyle/>
          <a:p>
            <a:pPr algn="ctr">
              <a:lnSpc>
                <a:spcPts val="4414"/>
              </a:lnSpc>
            </a:pPr>
            <a:r>
              <a:rPr lang="en-US" sz="5255" spc="31">
                <a:solidFill>
                  <a:srgbClr val="583A28"/>
                </a:solidFill>
                <a:latin typeface="Abril Fatface"/>
                <a:ea typeface="Abril Fatface"/>
                <a:cs typeface="Abril Fatface"/>
                <a:sym typeface="Abril Fatface"/>
              </a:rPr>
              <a:t>PROBLEM 2</a:t>
            </a:r>
          </a:p>
        </p:txBody>
      </p:sp>
      <p:sp>
        <p:nvSpPr>
          <p:cNvPr name="AutoShape 15" id="15"/>
          <p:cNvSpPr/>
          <p:nvPr/>
        </p:nvSpPr>
        <p:spPr>
          <a:xfrm rot="-5400000">
            <a:off x="6566255" y="5067482"/>
            <a:ext cx="6292009" cy="0"/>
          </a:xfrm>
          <a:prstGeom prst="line">
            <a:avLst/>
          </a:prstGeom>
          <a:ln cap="flat" w="38100">
            <a:solidFill>
              <a:srgbClr val="452A15"/>
            </a:solidFill>
            <a:prstDash val="solid"/>
            <a:headEnd type="none" len="sm" w="sm"/>
            <a:tailEnd type="none" len="sm" w="sm"/>
          </a:ln>
        </p:spPr>
      </p:sp>
      <p:sp>
        <p:nvSpPr>
          <p:cNvPr name="TextBox 16" id="16"/>
          <p:cNvSpPr txBox="true"/>
          <p:nvPr/>
        </p:nvSpPr>
        <p:spPr>
          <a:xfrm rot="0">
            <a:off x="1755870" y="4874326"/>
            <a:ext cx="6391130" cy="2767965"/>
          </a:xfrm>
          <a:prstGeom prst="rect">
            <a:avLst/>
          </a:prstGeom>
        </p:spPr>
        <p:txBody>
          <a:bodyPr anchor="t" rtlCol="false" tIns="0" lIns="0" bIns="0" rIns="0">
            <a:spAutoFit/>
          </a:bodyPr>
          <a:lstStyle/>
          <a:p>
            <a:pPr algn="l">
              <a:lnSpc>
                <a:spcPts val="3600"/>
              </a:lnSpc>
            </a:pPr>
            <a:r>
              <a:rPr lang="en-US" b="true" sz="3600" spc="36">
                <a:solidFill>
                  <a:srgbClr val="583A28"/>
                </a:solidFill>
                <a:latin typeface="Glacial Indifference Bold"/>
                <a:ea typeface="Glacial Indifference Bold"/>
                <a:cs typeface="Glacial Indifference Bold"/>
                <a:sym typeface="Glacial Indifference Bold"/>
              </a:rPr>
              <a:t>Key Stakeholders </a:t>
            </a:r>
          </a:p>
          <a:p>
            <a:pPr algn="l" marL="777240" indent="-388620" lvl="1">
              <a:lnSpc>
                <a:spcPts val="3600"/>
              </a:lnSpc>
              <a:buFont typeface="Arial"/>
              <a:buChar char="•"/>
            </a:pPr>
            <a:r>
              <a:rPr lang="en-US" b="true" sz="3600" spc="36">
                <a:solidFill>
                  <a:srgbClr val="583A28"/>
                </a:solidFill>
                <a:latin typeface="Glacial Indifference Bold"/>
                <a:ea typeface="Glacial Indifference Bold"/>
                <a:cs typeface="Glacial Indifference Bold"/>
                <a:sym typeface="Glacial Indifference Bold"/>
              </a:rPr>
              <a:t>Main investor:</a:t>
            </a:r>
            <a:r>
              <a:rPr lang="en-US" sz="3600" spc="36">
                <a:solidFill>
                  <a:srgbClr val="583A28"/>
                </a:solidFill>
                <a:latin typeface="Glacial Indifference"/>
                <a:ea typeface="Glacial Indifference"/>
                <a:cs typeface="Glacial Indifference"/>
                <a:sym typeface="Glacial Indifference"/>
              </a:rPr>
              <a:t>Johanna Shamrock </a:t>
            </a:r>
          </a:p>
          <a:p>
            <a:pPr algn="l" marL="777240" indent="-388620" lvl="1">
              <a:lnSpc>
                <a:spcPts val="3600"/>
              </a:lnSpc>
              <a:buFont typeface="Arial"/>
              <a:buChar char="•"/>
            </a:pPr>
            <a:r>
              <a:rPr lang="en-US" b="true" sz="3600" spc="36">
                <a:solidFill>
                  <a:srgbClr val="583A28"/>
                </a:solidFill>
                <a:latin typeface="Glacial Indifference Bold"/>
                <a:ea typeface="Glacial Indifference Bold"/>
                <a:cs typeface="Glacial Indifference Bold"/>
                <a:sym typeface="Glacial Indifference Bold"/>
              </a:rPr>
              <a:t>The City of Orange: </a:t>
            </a:r>
            <a:r>
              <a:rPr lang="en-US" sz="3600" spc="36">
                <a:solidFill>
                  <a:srgbClr val="583A28"/>
                </a:solidFill>
                <a:latin typeface="Glacial Indifference"/>
                <a:ea typeface="Glacial Indifference"/>
                <a:cs typeface="Glacial Indifference"/>
                <a:sym typeface="Glacial Indifference"/>
              </a:rPr>
              <a:t>138,723 people</a:t>
            </a:r>
            <a:r>
              <a:rPr lang="en-US" b="true" sz="3600" spc="36">
                <a:solidFill>
                  <a:srgbClr val="583A28"/>
                </a:solidFill>
                <a:latin typeface="Glacial Indifference Bold"/>
                <a:ea typeface="Glacial Indifference Bold"/>
                <a:cs typeface="Glacial Indifference Bold"/>
                <a:sym typeface="Glacial Indifference Bold"/>
              </a:rPr>
              <a:t> (</a:t>
            </a:r>
            <a:r>
              <a:rPr lang="en-US" sz="3600" spc="36" u="sng">
                <a:solidFill>
                  <a:srgbClr val="583A28"/>
                </a:solidFill>
                <a:latin typeface="Glacial Indifference"/>
                <a:ea typeface="Glacial Indifference"/>
                <a:cs typeface="Glacial Indifference"/>
                <a:sym typeface="Glacial Indifference"/>
                <a:hlinkClick r:id="rId18" tooltip="https://datausa.io/profile/geo/orange-ca/#:~:text=Orange%2C%20CA%20is%20home%20to,any%20other%20race%20or%20ethnicity"/>
              </a:rPr>
              <a:t>Data USA: Orange, California</a:t>
            </a:r>
            <a:r>
              <a:rPr lang="en-US" sz="3600" spc="36">
                <a:solidFill>
                  <a:srgbClr val="583A28"/>
                </a:solidFill>
                <a:latin typeface="Glacial Indifference"/>
                <a:ea typeface="Glacial Indifference"/>
                <a:cs typeface="Glacial Indifference"/>
                <a:sym typeface="Glacial Indifference"/>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DAGl4TjuzUU</dc:identifier>
  <dcterms:modified xsi:type="dcterms:W3CDTF">2011-08-01T06:04:30Z</dcterms:modified>
  <cp:revision>1</cp:revision>
  <dc:title>Nanasca_ChelseaMae_ACaseStudyonBoba_Data_Analytics</dc:title>
</cp:coreProperties>
</file>